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Barlow" pitchFamily="2" charset="77"/>
      <p:regular r:id="rId28"/>
      <p:bold r:id="rId29"/>
      <p:italic r:id="rId30"/>
      <p:boldItalic r:id="rId31"/>
    </p:embeddedFont>
    <p:embeddedFont>
      <p:font typeface="Barlow Medium"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adOSBp0WYyQTbH0+qSl6f2ah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f9bb49dbf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f9bb49dbf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f789359193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f78935919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AutoNum type="arabicPeriod"/>
            </a:pPr>
            <a:r>
              <a:rPr lang="en-US" sz="1200">
                <a:solidFill>
                  <a:schemeClr val="dk1"/>
                </a:solidFill>
                <a:latin typeface="Calibri"/>
                <a:ea typeface="Calibri"/>
                <a:cs typeface="Calibri"/>
                <a:sym typeface="Calibri"/>
              </a:rPr>
              <a:t>Yamaha Corporation </a:t>
            </a:r>
            <a:r>
              <a:rPr lang="en-US" sz="1200" b="1">
                <a:solidFill>
                  <a:schemeClr val="dk1"/>
                </a:solidFill>
                <a:latin typeface="Calibri"/>
                <a:ea typeface="Calibri"/>
                <a:cs typeface="Calibri"/>
                <a:sym typeface="Calibri"/>
              </a:rPr>
              <a:t>YTR-8335IIS Bb Trumpet, 2020</a:t>
            </a:r>
            <a:endParaRPr sz="1200"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b="1">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AutoNum type="arabicPeriod"/>
            </a:pPr>
            <a:r>
              <a:rPr lang="en-US" sz="1300">
                <a:solidFill>
                  <a:schemeClr val="dk1"/>
                </a:solidFill>
                <a:latin typeface="Calibri"/>
                <a:ea typeface="Calibri"/>
                <a:cs typeface="Calibri"/>
                <a:sym typeface="Calibri"/>
              </a:rPr>
              <a:t>Holton </a:t>
            </a:r>
            <a:r>
              <a:rPr lang="en-US" sz="1300" b="1">
                <a:solidFill>
                  <a:schemeClr val="dk1"/>
                </a:solidFill>
                <a:latin typeface="Calibri"/>
                <a:ea typeface="Calibri"/>
                <a:cs typeface="Calibri"/>
                <a:sym typeface="Calibri"/>
              </a:rPr>
              <a:t>C Melody Saxophone, 1920</a:t>
            </a:r>
            <a:endParaRPr sz="1300" b="1">
              <a:solidFill>
                <a:schemeClr val="dk1"/>
              </a:solidFill>
              <a:latin typeface="Calibri"/>
              <a:ea typeface="Calibri"/>
              <a:cs typeface="Calibri"/>
              <a:sym typeface="Calibri"/>
            </a:endParaRPr>
          </a:p>
          <a:p>
            <a:pPr marL="45720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f789359193_1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f78935919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f9bb49dbf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f9bb49dbf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Artley Flute Company </a:t>
            </a:r>
            <a:r>
              <a:rPr lang="en-US" sz="1200" b="1">
                <a:solidFill>
                  <a:schemeClr val="dk1"/>
                </a:solidFill>
                <a:latin typeface="Calibri"/>
                <a:ea typeface="Calibri"/>
                <a:cs typeface="Calibri"/>
                <a:sym typeface="Calibri"/>
              </a:rPr>
              <a:t>Symphony Flute, c. 1940</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Artley Flute Company was founded in the 1930s by cousins Hube and Don Artley, veterans of the Elkhart, Indiana instrument industry. The company's innovative manufacturing techniques led to more affordable instruments, making them popular among student musicians.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789359193_1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f7893591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f789359193_1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f78935919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latin typeface="Calibri"/>
                <a:ea typeface="Calibri"/>
                <a:cs typeface="Calibri"/>
                <a:sym typeface="Calibri"/>
              </a:rPr>
              <a:t>Selmer </a:t>
            </a:r>
            <a:r>
              <a:rPr lang="en-US" b="1">
                <a:solidFill>
                  <a:schemeClr val="dk1"/>
                </a:solidFill>
                <a:latin typeface="Calibri"/>
                <a:ea typeface="Calibri"/>
                <a:cs typeface="Calibri"/>
                <a:sym typeface="Calibri"/>
              </a:rPr>
              <a:t>Bundy Resonite Bb Clarinet, 1948</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rapid pace of scientific development during World War II led to, among other things, a new class of plastic called acrylonitrile butadiene styrene or simply ABS. Among its myriad uses – ABS is rigid, durable, and easily molded – the Selmer company recognized its value as the basis for a plastic clarinet. By the end of the 1940s, Selmer had developed the Resonite clarinet, made from an ABS formulation, which retailed for $125. Its price, playability, and endorsement from musicians like Benny Goodman helped to make it a huge commercial success.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89359193_1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f78935919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sousaphone is an Eastman EPH395 Series Fiberglass BBb Sousaphone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f9bb49dbf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7f9bb49dbf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789359193_1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f78935919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f789359193_1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f78935919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fbfb03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2fdfbfb03a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3992a315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f3992a315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f2525a5f2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f2525a5f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02a6d9c80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02a6d9c8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Note that differences may not be readily apparent to the naked eye.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Yamaha Corporation </a:t>
            </a:r>
            <a:r>
              <a:rPr lang="en-US" b="1">
                <a:solidFill>
                  <a:schemeClr val="dk1"/>
                </a:solidFill>
                <a:latin typeface="Calibri"/>
                <a:ea typeface="Calibri"/>
                <a:cs typeface="Calibri"/>
                <a:sym typeface="Calibri"/>
              </a:rPr>
              <a:t>YTR-233OC Bb Trumpet, 2020</a:t>
            </a:r>
            <a:endParaRPr b="1">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a:solidFill>
                  <a:schemeClr val="dk1"/>
                </a:solidFill>
                <a:latin typeface="Calibri"/>
                <a:ea typeface="Calibri"/>
                <a:cs typeface="Calibri"/>
                <a:sym typeface="Calibri"/>
              </a:rPr>
              <a:t>Yamaha's YTR-2330 is designed for beginning trumpeters. Its no-frills construction from yellow brass ensures a lightweight instrument at an approachable price point. </a:t>
            </a:r>
            <a:endParaRPr>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SzPts val="1100"/>
              <a:buAutoNum type="arabicPeriod"/>
            </a:pPr>
            <a:r>
              <a:rPr lang="en-US"/>
              <a:t> </a:t>
            </a:r>
            <a:r>
              <a:rPr lang="en-US">
                <a:solidFill>
                  <a:schemeClr val="dk1"/>
                </a:solidFill>
                <a:latin typeface="Calibri"/>
                <a:ea typeface="Calibri"/>
                <a:cs typeface="Calibri"/>
                <a:sym typeface="Calibri"/>
              </a:rPr>
              <a:t>Yamaha Corporation </a:t>
            </a:r>
            <a:r>
              <a:rPr lang="en-US" b="1">
                <a:solidFill>
                  <a:schemeClr val="dk1"/>
                </a:solidFill>
                <a:latin typeface="Calibri"/>
                <a:ea typeface="Calibri"/>
                <a:cs typeface="Calibri"/>
                <a:sym typeface="Calibri"/>
              </a:rPr>
              <a:t>YTR-8335IIS Bb Trumpet, 2020</a:t>
            </a:r>
            <a:endParaRPr b="1">
              <a:solidFill>
                <a:schemeClr val="dk1"/>
              </a:solidFill>
              <a:latin typeface="Calibri"/>
              <a:ea typeface="Calibri"/>
              <a:cs typeface="Calibri"/>
              <a:sym typeface="Calibri"/>
            </a:endParaRPr>
          </a:p>
          <a:p>
            <a:pPr marL="0" lvl="0" indent="45720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Part of Yamaha's Xeno Series, the YTR-8335IIS targets professional trumpeters. It prioritizes tone quality, projection, and intonation.</a:t>
            </a:r>
            <a:endParaRPr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7f9bb49dbf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7f9bb49db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Yamaha Corporation </a:t>
            </a:r>
            <a:r>
              <a:rPr lang="en-US" b="1">
                <a:solidFill>
                  <a:schemeClr val="dk1"/>
                </a:solidFill>
                <a:latin typeface="Calibri"/>
                <a:ea typeface="Calibri"/>
                <a:cs typeface="Calibri"/>
                <a:sym typeface="Calibri"/>
              </a:rPr>
              <a:t>YTR-233OC Bb Trumpet, 2020</a:t>
            </a:r>
            <a:endParaRPr b="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Yamaha's YTR-2330 is designed for beginning trumpeters. Its no-frills construction from yellow brass ensures a lightweight instrument at an approachable price point. </a:t>
            </a:r>
            <a:endParaRPr>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a:solidFill>
                  <a:schemeClr val="dk1"/>
                </a:solidFill>
              </a:rPr>
              <a:t> </a:t>
            </a:r>
            <a:r>
              <a:rPr lang="en-US">
                <a:solidFill>
                  <a:schemeClr val="dk1"/>
                </a:solidFill>
                <a:latin typeface="Calibri"/>
                <a:ea typeface="Calibri"/>
                <a:cs typeface="Calibri"/>
                <a:sym typeface="Calibri"/>
              </a:rPr>
              <a:t>Yamaha Corporation </a:t>
            </a:r>
            <a:r>
              <a:rPr lang="en-US" b="1">
                <a:solidFill>
                  <a:schemeClr val="dk1"/>
                </a:solidFill>
                <a:latin typeface="Calibri"/>
                <a:ea typeface="Calibri"/>
                <a:cs typeface="Calibri"/>
                <a:sym typeface="Calibri"/>
              </a:rPr>
              <a:t>YTR-8335IIS Bb Trumpet, 2020</a:t>
            </a:r>
            <a:endParaRPr b="1">
              <a:solidFill>
                <a:schemeClr val="dk1"/>
              </a:solidFill>
              <a:latin typeface="Calibri"/>
              <a:ea typeface="Calibri"/>
              <a:cs typeface="Calibri"/>
              <a:sym typeface="Calibri"/>
            </a:endParaRPr>
          </a:p>
          <a:p>
            <a:pPr marL="0" lvl="0" indent="45720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Part of Yamaha's Xeno Series, the YTR-8335IIS targets professional trumpeters. It prioritizes tone quality, projection, and intonation.</a:t>
            </a:r>
            <a:endParaRPr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7f9bb49db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7f9bb49db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7f9bb49dbf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7f9bb49db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789359193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78935919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1a06c720b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1a06c720b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1a06c720b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1a06c720b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1a06c720b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1a06c720b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1a06c720b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1a06c720b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1a06c720b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1a06c720b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1a06c720b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1a06c720b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1a06c720b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1a06c720b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1a06c720b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1a06c720b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1a06c720b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1a06c720b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1a06c720b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1a06c720b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1a06c720b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1a06c720b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1a06c720b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1a06c720b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1a06c720b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1a06c720b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1a06c720b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1a06c720b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1a06c720b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1a06c720b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1a06c720b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1a06c720b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1a06c720b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1a06c720b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1a06c720b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1a06c720b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1a06c720b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1a06c720b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1a06c720b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1a06c720b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1a06c720b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1a06c720b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1a06c720b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1a06c720b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1a06c720b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1a06c720b_0_0"/>
          <p:cNvSpPr txBox="1"/>
          <p:nvPr/>
        </p:nvSpPr>
        <p:spPr>
          <a:xfrm>
            <a:off x="8920756" y="6353000"/>
            <a:ext cx="32712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Music Match Makers</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a:blip r:embed="rId3">
            <a:alphaModFix/>
          </a:blip>
          <a:stretch>
            <a:fillRect/>
          </a:stretch>
        </p:blipFill>
        <p:spPr>
          <a:xfrm>
            <a:off x="0" y="0"/>
            <a:ext cx="12192000" cy="6839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7f9bb49dbf_0_233"/>
          <p:cNvSpPr txBox="1">
            <a:spLocks noGrp="1"/>
          </p:cNvSpPr>
          <p:nvPr>
            <p:ph type="title"/>
          </p:nvPr>
        </p:nvSpPr>
        <p:spPr>
          <a:xfrm>
            <a:off x="699700" y="34401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Brass and Woodwinds</a:t>
            </a:r>
            <a:endParaRPr/>
          </a:p>
        </p:txBody>
      </p:sp>
      <p:sp>
        <p:nvSpPr>
          <p:cNvPr id="126" name="Google Shape;126;g27f9bb49dbf_0_233"/>
          <p:cNvSpPr txBox="1">
            <a:spLocks noGrp="1"/>
          </p:cNvSpPr>
          <p:nvPr>
            <p:ph type="body" idx="1"/>
          </p:nvPr>
        </p:nvSpPr>
        <p:spPr>
          <a:xfrm>
            <a:off x="699700" y="1048925"/>
            <a:ext cx="5595900" cy="40620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SzPts val="770"/>
              <a:buNone/>
            </a:pPr>
            <a:r>
              <a:rPr lang="en-US" sz="2090"/>
              <a:t>The rise and growth of the American brass and woodwind industry and the proliferation of bands have been intimately connected since the late 19</a:t>
            </a:r>
            <a:r>
              <a:rPr lang="en-US" sz="2090" baseline="30000"/>
              <a:t>th</a:t>
            </a:r>
            <a:r>
              <a:rPr lang="en-US" sz="2090"/>
              <a:t> century. </a:t>
            </a:r>
            <a:endParaRPr sz="2090"/>
          </a:p>
          <a:p>
            <a:pPr marL="0" lvl="0" indent="0" algn="l" rtl="0">
              <a:lnSpc>
                <a:spcPct val="105000"/>
              </a:lnSpc>
              <a:spcBef>
                <a:spcPts val="1600"/>
              </a:spcBef>
              <a:spcAft>
                <a:spcPts val="0"/>
              </a:spcAft>
              <a:buSzPts val="770"/>
              <a:buNone/>
            </a:pPr>
            <a:r>
              <a:rPr lang="en-US" sz="2090"/>
              <a:t>With community bands, college bands, elementary school bands, amateur and hobbyist bands, and more, makers have seen an expanding market but also an explosion in skill levels, physical abilities, and aspirations. This has led many makers to develop, in addition to their top-of-the-line instruments, ranges of products that address the specific needs of different players. </a:t>
            </a:r>
            <a:endParaRPr sz="2090"/>
          </a:p>
          <a:p>
            <a:pPr marL="0" lvl="0" indent="0" algn="l" rtl="0">
              <a:lnSpc>
                <a:spcPct val="105000"/>
              </a:lnSpc>
              <a:spcBef>
                <a:spcPts val="1600"/>
              </a:spcBef>
              <a:spcAft>
                <a:spcPts val="1600"/>
              </a:spcAft>
              <a:buSzPts val="770"/>
              <a:buNone/>
            </a:pPr>
            <a:endParaRPr sz="1490">
              <a:solidFill>
                <a:schemeClr val="dk1"/>
              </a:solidFill>
              <a:latin typeface="Calibri"/>
              <a:ea typeface="Calibri"/>
              <a:cs typeface="Calibri"/>
              <a:sym typeface="Calibri"/>
            </a:endParaRPr>
          </a:p>
        </p:txBody>
      </p:sp>
      <p:pic>
        <p:nvPicPr>
          <p:cNvPr id="127" name="Google Shape;127;g27f9bb49dbf_0_233"/>
          <p:cNvPicPr preferRelativeResize="0"/>
          <p:nvPr/>
        </p:nvPicPr>
        <p:blipFill rotWithShape="1">
          <a:blip r:embed="rId3">
            <a:alphaModFix/>
          </a:blip>
          <a:srcRect l="4341" t="15959" r="3679" b="16216"/>
          <a:stretch/>
        </p:blipFill>
        <p:spPr>
          <a:xfrm>
            <a:off x="6423825" y="1636550"/>
            <a:ext cx="5182375" cy="3474376"/>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f789359193_0_2"/>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Brass and Woodwinds</a:t>
            </a:r>
            <a:endParaRPr/>
          </a:p>
        </p:txBody>
      </p:sp>
      <p:sp>
        <p:nvSpPr>
          <p:cNvPr id="133" name="Google Shape;133;g2f789359193_0_2"/>
          <p:cNvSpPr txBox="1">
            <a:spLocks noGrp="1"/>
          </p:cNvSpPr>
          <p:nvPr>
            <p:ph type="body" idx="1"/>
          </p:nvPr>
        </p:nvSpPr>
        <p:spPr>
          <a:xfrm>
            <a:off x="699700" y="1417450"/>
            <a:ext cx="8001900" cy="4865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770"/>
              <a:buFont typeface="Arial"/>
              <a:buNone/>
            </a:pPr>
            <a:r>
              <a:rPr lang="en-US" sz="2900"/>
              <a:t>While manufacturers define their ranges differently, many offer variations on “beginning,” “intermediate,” and “professional” models. Some go further with levels like “step-up” and “semi-pro” to add more options for advancing players or differentiate at the high-end with “custom” and “artist” lines. Yamaha’s lineup of trumpets, for example, spans seven categories. </a:t>
            </a:r>
            <a:endParaRPr sz="2900"/>
          </a:p>
          <a:p>
            <a:pPr marL="0" lvl="0" indent="0" algn="l" rtl="0">
              <a:spcBef>
                <a:spcPts val="1600"/>
              </a:spcBef>
              <a:spcAft>
                <a:spcPts val="1600"/>
              </a:spcAft>
              <a:buSzPts val="770"/>
              <a:buNone/>
            </a:pPr>
            <a:endParaRPr sz="2900"/>
          </a:p>
        </p:txBody>
      </p:sp>
      <p:pic>
        <p:nvPicPr>
          <p:cNvPr id="134" name="Google Shape;134;g2f789359193_0_2"/>
          <p:cNvPicPr preferRelativeResize="0"/>
          <p:nvPr/>
        </p:nvPicPr>
        <p:blipFill>
          <a:blip r:embed="rId3">
            <a:alphaModFix/>
          </a:blip>
          <a:stretch>
            <a:fillRect/>
          </a:stretch>
        </p:blipFill>
        <p:spPr>
          <a:xfrm rot="668156">
            <a:off x="9423398" y="361499"/>
            <a:ext cx="2466551" cy="4123198"/>
          </a:xfrm>
          <a:prstGeom prst="rect">
            <a:avLst/>
          </a:prstGeom>
          <a:noFill/>
          <a:ln>
            <a:noFill/>
          </a:ln>
        </p:spPr>
      </p:pic>
      <p:pic>
        <p:nvPicPr>
          <p:cNvPr id="135" name="Google Shape;135;g2f789359193_0_2"/>
          <p:cNvPicPr preferRelativeResize="0"/>
          <p:nvPr/>
        </p:nvPicPr>
        <p:blipFill>
          <a:blip r:embed="rId4">
            <a:alphaModFix/>
          </a:blip>
          <a:stretch>
            <a:fillRect/>
          </a:stretch>
        </p:blipFill>
        <p:spPr>
          <a:xfrm rot="-641372">
            <a:off x="8756180" y="1869639"/>
            <a:ext cx="1358590" cy="35870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f789359193_1_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Brass and Woodwinds</a:t>
            </a:r>
            <a:endParaRPr/>
          </a:p>
        </p:txBody>
      </p:sp>
      <p:sp>
        <p:nvSpPr>
          <p:cNvPr id="141" name="Google Shape;141;g2f789359193_1_6"/>
          <p:cNvSpPr txBox="1">
            <a:spLocks noGrp="1"/>
          </p:cNvSpPr>
          <p:nvPr>
            <p:ph type="body" idx="1"/>
          </p:nvPr>
        </p:nvSpPr>
        <p:spPr>
          <a:xfrm>
            <a:off x="699700" y="1237450"/>
            <a:ext cx="109065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770"/>
              <a:buFont typeface="Arial"/>
              <a:buNone/>
            </a:pPr>
            <a:r>
              <a:rPr lang="en-US" sz="2400"/>
              <a:t>Differences between categories include variations to almost every component to create specific combinations of weight, ease of playing, responsiveness, clarity of tone, and more, giving almost any player the opportunity to find an instrument suited to their music making.</a:t>
            </a:r>
            <a:endParaRPr sz="2400">
              <a:solidFill>
                <a:schemeClr val="dk1"/>
              </a:solidFill>
              <a:latin typeface="Calibri"/>
              <a:ea typeface="Calibri"/>
              <a:cs typeface="Calibri"/>
              <a:sym typeface="Calibri"/>
            </a:endParaRPr>
          </a:p>
          <a:p>
            <a:pPr marL="0" lvl="0" indent="0" algn="l" rtl="0">
              <a:spcBef>
                <a:spcPts val="1600"/>
              </a:spcBef>
              <a:spcAft>
                <a:spcPts val="1600"/>
              </a:spcAft>
              <a:buNone/>
            </a:pPr>
            <a:endParaRPr sz="3200"/>
          </a:p>
        </p:txBody>
      </p:sp>
      <p:pic>
        <p:nvPicPr>
          <p:cNvPr id="142" name="Google Shape;142;g2f789359193_1_6"/>
          <p:cNvPicPr preferRelativeResize="0"/>
          <p:nvPr/>
        </p:nvPicPr>
        <p:blipFill>
          <a:blip r:embed="rId3">
            <a:alphaModFix/>
          </a:blip>
          <a:stretch>
            <a:fillRect/>
          </a:stretch>
        </p:blipFill>
        <p:spPr>
          <a:xfrm>
            <a:off x="3027775" y="3171763"/>
            <a:ext cx="5900625" cy="2783325"/>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7f9bb49dbf_0_238"/>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Different Materials</a:t>
            </a:r>
            <a:endParaRPr/>
          </a:p>
        </p:txBody>
      </p:sp>
      <p:sp>
        <p:nvSpPr>
          <p:cNvPr id="148" name="Google Shape;148;g27f9bb49dbf_0_238"/>
          <p:cNvSpPr txBox="1">
            <a:spLocks noGrp="1"/>
          </p:cNvSpPr>
          <p:nvPr>
            <p:ph type="body" idx="1"/>
          </p:nvPr>
        </p:nvSpPr>
        <p:spPr>
          <a:xfrm>
            <a:off x="699700" y="1743275"/>
            <a:ext cx="6751500" cy="4056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3000"/>
              <a:t>Brass and woodwind instruments have traditionally been made primarily from brass and wood, with some exceptions (notably the flute, often made from silver, gold, and other metals). </a:t>
            </a:r>
            <a:endParaRPr sz="3000"/>
          </a:p>
          <a:p>
            <a:pPr marL="0" lvl="0" indent="0" algn="l" rtl="0">
              <a:spcBef>
                <a:spcPts val="1600"/>
              </a:spcBef>
              <a:spcAft>
                <a:spcPts val="1600"/>
              </a:spcAft>
              <a:buClr>
                <a:schemeClr val="dk1"/>
              </a:buClr>
              <a:buSzPts val="1500"/>
              <a:buFont typeface="Arial"/>
              <a:buNone/>
            </a:pPr>
            <a:endParaRPr sz="3000"/>
          </a:p>
        </p:txBody>
      </p:sp>
      <p:pic>
        <p:nvPicPr>
          <p:cNvPr id="149" name="Google Shape;149;g27f9bb49dbf_0_238"/>
          <p:cNvPicPr preferRelativeResize="0"/>
          <p:nvPr/>
        </p:nvPicPr>
        <p:blipFill>
          <a:blip r:embed="rId3">
            <a:alphaModFix/>
          </a:blip>
          <a:stretch>
            <a:fillRect/>
          </a:stretch>
        </p:blipFill>
        <p:spPr>
          <a:xfrm>
            <a:off x="9137250" y="411275"/>
            <a:ext cx="368450" cy="56312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f789359193_1_21"/>
          <p:cNvSpPr txBox="1">
            <a:spLocks noGrp="1"/>
          </p:cNvSpPr>
          <p:nvPr>
            <p:ph type="body" idx="1"/>
          </p:nvPr>
        </p:nvSpPr>
        <p:spPr>
          <a:xfrm>
            <a:off x="699700" y="1024025"/>
            <a:ext cx="53091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2400"/>
              <a:t>With long histories of manufacture and refinement resulting in incredible instruments, these materials continue to factor heavily in the contemporary brass and woodwind family. </a:t>
            </a:r>
            <a:endParaRPr sz="2400"/>
          </a:p>
          <a:p>
            <a:pPr marL="0" lvl="0" indent="0" algn="l" rtl="0">
              <a:spcBef>
                <a:spcPts val="1600"/>
              </a:spcBef>
              <a:spcAft>
                <a:spcPts val="0"/>
              </a:spcAft>
              <a:buClr>
                <a:schemeClr val="dk1"/>
              </a:buClr>
              <a:buSzPts val="1500"/>
              <a:buFont typeface="Arial"/>
              <a:buNone/>
            </a:pPr>
            <a:r>
              <a:rPr lang="en-US" sz="2400"/>
              <a:t>However, newly developed and exotic materials, particularly plastics pioneered in the middle of the 20</a:t>
            </a:r>
            <a:r>
              <a:rPr lang="en-US" sz="2400" baseline="30000"/>
              <a:t>th</a:t>
            </a:r>
            <a:r>
              <a:rPr lang="en-US" sz="2400"/>
              <a:t> century, proved to have significant advantages in certain situations. </a:t>
            </a:r>
            <a:endParaRPr sz="2400"/>
          </a:p>
          <a:p>
            <a:pPr marL="0" lvl="0" indent="0" algn="l" rtl="0">
              <a:spcBef>
                <a:spcPts val="1600"/>
              </a:spcBef>
              <a:spcAft>
                <a:spcPts val="1600"/>
              </a:spcAft>
              <a:buNone/>
            </a:pPr>
            <a:endParaRPr sz="2400"/>
          </a:p>
        </p:txBody>
      </p:sp>
      <p:sp>
        <p:nvSpPr>
          <p:cNvPr id="155" name="Google Shape;155;g2f789359193_1_21"/>
          <p:cNvSpPr txBox="1"/>
          <p:nvPr/>
        </p:nvSpPr>
        <p:spPr>
          <a:xfrm>
            <a:off x="7517150" y="1608150"/>
            <a:ext cx="3116700" cy="31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Barlow Medium"/>
              <a:ea typeface="Barlow Medium"/>
              <a:cs typeface="Barlow Medium"/>
              <a:sym typeface="Barlow Medium"/>
            </a:endParaRPr>
          </a:p>
        </p:txBody>
      </p:sp>
      <p:pic>
        <p:nvPicPr>
          <p:cNvPr id="156" name="Google Shape;156;g2f789359193_1_21"/>
          <p:cNvPicPr preferRelativeResize="0"/>
          <p:nvPr/>
        </p:nvPicPr>
        <p:blipFill>
          <a:blip r:embed="rId3">
            <a:alphaModFix/>
          </a:blip>
          <a:stretch>
            <a:fillRect/>
          </a:stretch>
        </p:blipFill>
        <p:spPr>
          <a:xfrm rot="668155">
            <a:off x="10308953" y="2994603"/>
            <a:ext cx="1634568" cy="2732426"/>
          </a:xfrm>
          <a:prstGeom prst="rect">
            <a:avLst/>
          </a:prstGeom>
          <a:noFill/>
          <a:ln>
            <a:noFill/>
          </a:ln>
        </p:spPr>
      </p:pic>
      <p:pic>
        <p:nvPicPr>
          <p:cNvPr id="157" name="Google Shape;157;g2f789359193_1_21"/>
          <p:cNvPicPr preferRelativeResize="0"/>
          <p:nvPr/>
        </p:nvPicPr>
        <p:blipFill>
          <a:blip r:embed="rId4">
            <a:alphaModFix/>
          </a:blip>
          <a:stretch>
            <a:fillRect/>
          </a:stretch>
        </p:blipFill>
        <p:spPr>
          <a:xfrm rot="568685" flipH="1">
            <a:off x="8240412" y="667901"/>
            <a:ext cx="245975" cy="3759545"/>
          </a:xfrm>
          <a:prstGeom prst="rect">
            <a:avLst/>
          </a:prstGeom>
          <a:noFill/>
          <a:ln>
            <a:noFill/>
          </a:ln>
        </p:spPr>
      </p:pic>
      <p:pic>
        <p:nvPicPr>
          <p:cNvPr id="158" name="Google Shape;158;g2f789359193_1_21"/>
          <p:cNvPicPr preferRelativeResize="0"/>
          <p:nvPr/>
        </p:nvPicPr>
        <p:blipFill>
          <a:blip r:embed="rId5">
            <a:alphaModFix/>
          </a:blip>
          <a:stretch>
            <a:fillRect/>
          </a:stretch>
        </p:blipFill>
        <p:spPr>
          <a:xfrm rot="440713" flipH="1">
            <a:off x="7264750" y="1918650"/>
            <a:ext cx="413325" cy="4007349"/>
          </a:xfrm>
          <a:prstGeom prst="rect">
            <a:avLst/>
          </a:prstGeom>
          <a:noFill/>
          <a:ln>
            <a:noFill/>
          </a:ln>
        </p:spPr>
      </p:pic>
      <p:pic>
        <p:nvPicPr>
          <p:cNvPr id="159" name="Google Shape;159;g2f789359193_1_21"/>
          <p:cNvPicPr preferRelativeResize="0"/>
          <p:nvPr/>
        </p:nvPicPr>
        <p:blipFill>
          <a:blip r:embed="rId6">
            <a:alphaModFix/>
          </a:blip>
          <a:stretch>
            <a:fillRect/>
          </a:stretch>
        </p:blipFill>
        <p:spPr>
          <a:xfrm>
            <a:off x="8741275" y="673307"/>
            <a:ext cx="2131525" cy="3849943"/>
          </a:xfrm>
          <a:prstGeom prst="rect">
            <a:avLst/>
          </a:prstGeom>
          <a:noFill/>
          <a:ln>
            <a:noFill/>
          </a:ln>
        </p:spPr>
      </p:pic>
      <p:pic>
        <p:nvPicPr>
          <p:cNvPr id="160" name="Google Shape;160;g2f789359193_1_21"/>
          <p:cNvPicPr preferRelativeResize="0"/>
          <p:nvPr/>
        </p:nvPicPr>
        <p:blipFill>
          <a:blip r:embed="rId7">
            <a:alphaModFix/>
          </a:blip>
          <a:stretch>
            <a:fillRect/>
          </a:stretch>
        </p:blipFill>
        <p:spPr>
          <a:xfrm>
            <a:off x="6236152" y="673300"/>
            <a:ext cx="861700" cy="23164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f789359193_1_11"/>
          <p:cNvSpPr txBox="1">
            <a:spLocks noGrp="1"/>
          </p:cNvSpPr>
          <p:nvPr>
            <p:ph type="body" idx="1"/>
          </p:nvPr>
        </p:nvSpPr>
        <p:spPr>
          <a:xfrm>
            <a:off x="726775" y="1146988"/>
            <a:ext cx="69171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2400"/>
              <a:t>In 1948, the Selmer Company released the first commercially successful clarinet made from molded plastic, called the Bundy Resonite.</a:t>
            </a:r>
            <a:endParaRPr sz="2400"/>
          </a:p>
          <a:p>
            <a:pPr marL="0" lvl="0" indent="0" algn="l" rtl="0">
              <a:spcBef>
                <a:spcPts val="1600"/>
              </a:spcBef>
              <a:spcAft>
                <a:spcPts val="0"/>
              </a:spcAft>
              <a:buClr>
                <a:schemeClr val="dk1"/>
              </a:buClr>
              <a:buSzPts val="1500"/>
              <a:buFont typeface="Arial"/>
              <a:buNone/>
            </a:pPr>
            <a:r>
              <a:rPr lang="en-US" sz="2400"/>
              <a:t>The plastic clarinet, while having a different tone quality than a wooden instrument, was more durable, easier to maintain, and could be made more affordably – all benefits for student musicians and those in marching bands who might perform in a variety of climates. </a:t>
            </a:r>
            <a:endParaRPr sz="2400"/>
          </a:p>
          <a:p>
            <a:pPr marL="0" lvl="0" indent="0" algn="l" rtl="0">
              <a:spcBef>
                <a:spcPts val="1600"/>
              </a:spcBef>
              <a:spcAft>
                <a:spcPts val="1600"/>
              </a:spcAft>
              <a:buNone/>
            </a:pPr>
            <a:endParaRPr sz="2400"/>
          </a:p>
        </p:txBody>
      </p:sp>
      <p:pic>
        <p:nvPicPr>
          <p:cNvPr id="166" name="Google Shape;166;g2f789359193_1_11"/>
          <p:cNvPicPr preferRelativeResize="0"/>
          <p:nvPr/>
        </p:nvPicPr>
        <p:blipFill>
          <a:blip r:embed="rId3">
            <a:alphaModFix/>
          </a:blip>
          <a:stretch>
            <a:fillRect/>
          </a:stretch>
        </p:blipFill>
        <p:spPr>
          <a:xfrm>
            <a:off x="9214250" y="405675"/>
            <a:ext cx="571875" cy="5544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f789359193_1_16"/>
          <p:cNvSpPr txBox="1">
            <a:spLocks noGrp="1"/>
          </p:cNvSpPr>
          <p:nvPr>
            <p:ph type="body" idx="1"/>
          </p:nvPr>
        </p:nvSpPr>
        <p:spPr>
          <a:xfrm>
            <a:off x="699700" y="1536625"/>
            <a:ext cx="5508600" cy="4062000"/>
          </a:xfrm>
          <a:prstGeom prst="rect">
            <a:avLst/>
          </a:prstGeom>
        </p:spPr>
        <p:txBody>
          <a:bodyPr spcFirstLastPara="1" wrap="square" lIns="121900" tIns="121900" rIns="121900" bIns="121900" anchor="t" anchorCtr="0">
            <a:noAutofit/>
          </a:bodyPr>
          <a:lstStyle/>
          <a:p>
            <a:pPr marL="0" lvl="0" indent="0" algn="l" rtl="0">
              <a:lnSpc>
                <a:spcPct val="95000"/>
              </a:lnSpc>
              <a:spcBef>
                <a:spcPts val="0"/>
              </a:spcBef>
              <a:spcAft>
                <a:spcPts val="0"/>
              </a:spcAft>
              <a:buClr>
                <a:schemeClr val="dk1"/>
              </a:buClr>
              <a:buSzPts val="1500"/>
              <a:buFont typeface="Arial"/>
              <a:buNone/>
            </a:pPr>
            <a:r>
              <a:rPr lang="en-US" sz="2900"/>
              <a:t>C.G. Conn released a fiberglass Sousaphone in 1962, taking advantage of that material’s significantly lighter weight – the final instrument was about half as heavy as a traditional brass Sousaphone, making it easier for many musicians to play.</a:t>
            </a:r>
            <a:endParaRPr sz="2900"/>
          </a:p>
          <a:p>
            <a:pPr marL="0" lvl="0" indent="0" algn="l" rtl="0">
              <a:lnSpc>
                <a:spcPct val="95000"/>
              </a:lnSpc>
              <a:spcBef>
                <a:spcPts val="1600"/>
              </a:spcBef>
              <a:spcAft>
                <a:spcPts val="1600"/>
              </a:spcAft>
              <a:buNone/>
            </a:pPr>
            <a:endParaRPr sz="2900"/>
          </a:p>
        </p:txBody>
      </p:sp>
      <p:pic>
        <p:nvPicPr>
          <p:cNvPr id="172" name="Google Shape;172;g2f789359193_1_16"/>
          <p:cNvPicPr preferRelativeResize="0"/>
          <p:nvPr/>
        </p:nvPicPr>
        <p:blipFill>
          <a:blip r:embed="rId3">
            <a:alphaModFix/>
          </a:blip>
          <a:stretch>
            <a:fillRect/>
          </a:stretch>
        </p:blipFill>
        <p:spPr>
          <a:xfrm>
            <a:off x="7150050" y="315725"/>
            <a:ext cx="3107475" cy="561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7f9bb49dbf_0_243"/>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New Techniques</a:t>
            </a:r>
            <a:endParaRPr/>
          </a:p>
          <a:p>
            <a:pPr marL="0" lvl="0" indent="0" algn="l" rtl="0">
              <a:spcBef>
                <a:spcPts val="0"/>
              </a:spcBef>
              <a:spcAft>
                <a:spcPts val="0"/>
              </a:spcAft>
              <a:buNone/>
            </a:pPr>
            <a:endParaRPr/>
          </a:p>
        </p:txBody>
      </p:sp>
      <p:sp>
        <p:nvSpPr>
          <p:cNvPr id="178" name="Google Shape;178;g27f9bb49dbf_0_243"/>
          <p:cNvSpPr txBox="1">
            <a:spLocks noGrp="1"/>
          </p:cNvSpPr>
          <p:nvPr>
            <p:ph type="body" idx="1"/>
          </p:nvPr>
        </p:nvSpPr>
        <p:spPr>
          <a:xfrm>
            <a:off x="699700" y="1536625"/>
            <a:ext cx="52965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2400"/>
              <a:t>The world of manufacturing was revolutionized in the 1950s and 60s with the development of computer numerical control (CNC), a technique for precision automation of tools based on computer input. CNC manufacturing allowed for higher accuracy, faster output, and lower cost. </a:t>
            </a:r>
            <a:endParaRPr sz="2400"/>
          </a:p>
          <a:p>
            <a:pPr marL="0" lvl="0" indent="0" algn="l" rtl="0">
              <a:spcBef>
                <a:spcPts val="1600"/>
              </a:spcBef>
              <a:spcAft>
                <a:spcPts val="1600"/>
              </a:spcAft>
              <a:buClr>
                <a:schemeClr val="dk1"/>
              </a:buClr>
              <a:buSzPts val="1500"/>
              <a:buFont typeface="Arial"/>
              <a:buNone/>
            </a:pPr>
            <a:endParaRPr sz="2400"/>
          </a:p>
        </p:txBody>
      </p:sp>
      <p:pic>
        <p:nvPicPr>
          <p:cNvPr id="179" name="Google Shape;179;g27f9bb49dbf_0_243"/>
          <p:cNvPicPr preferRelativeResize="0"/>
          <p:nvPr/>
        </p:nvPicPr>
        <p:blipFill rotWithShape="1">
          <a:blip r:embed="rId3">
            <a:alphaModFix/>
          </a:blip>
          <a:srcRect l="9396" t="25411" r="9461" b="25406"/>
          <a:stretch/>
        </p:blipFill>
        <p:spPr>
          <a:xfrm>
            <a:off x="6183250" y="1356875"/>
            <a:ext cx="5111225" cy="3702475"/>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f789359193_1_2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Computer Numerical Control </a:t>
            </a:r>
            <a:endParaRPr/>
          </a:p>
        </p:txBody>
      </p:sp>
      <p:sp>
        <p:nvSpPr>
          <p:cNvPr id="185" name="Google Shape;185;g2f789359193_1_26"/>
          <p:cNvSpPr txBox="1">
            <a:spLocks noGrp="1"/>
          </p:cNvSpPr>
          <p:nvPr>
            <p:ph type="body" idx="1"/>
          </p:nvPr>
        </p:nvSpPr>
        <p:spPr>
          <a:xfrm>
            <a:off x="699700" y="1257325"/>
            <a:ext cx="81651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2100"/>
              <a:t>Since the latter 20</a:t>
            </a:r>
            <a:r>
              <a:rPr lang="en-US" sz="2100" baseline="30000"/>
              <a:t>th</a:t>
            </a:r>
            <a:r>
              <a:rPr lang="en-US" sz="2100"/>
              <a:t> century, many manufacturers of brass and woodwind instruments have incorporated CNC into their production lines to varying degrees. </a:t>
            </a:r>
            <a:endParaRPr sz="2100"/>
          </a:p>
          <a:p>
            <a:pPr marL="0" lvl="0" indent="0" algn="l" rtl="0">
              <a:spcBef>
                <a:spcPts val="1600"/>
              </a:spcBef>
              <a:spcAft>
                <a:spcPts val="0"/>
              </a:spcAft>
              <a:buClr>
                <a:schemeClr val="dk1"/>
              </a:buClr>
              <a:buSzPts val="1500"/>
              <a:buFont typeface="Arial"/>
              <a:buNone/>
            </a:pPr>
            <a:r>
              <a:rPr lang="en-US" sz="2100"/>
              <a:t>Among them, Conn-Selmer has used CNC techniques across a number of its product lines to various benefits. In advanced-and professional-level instruments, CNC allows for the creation of parts that would not otherwise be possible to manufacture, such as the one-piece valve casings found on Vincent Bach trumpets. </a:t>
            </a:r>
            <a:endParaRPr sz="2100"/>
          </a:p>
          <a:p>
            <a:pPr marL="0" lvl="0" indent="0" algn="l" rtl="0">
              <a:spcBef>
                <a:spcPts val="1600"/>
              </a:spcBef>
              <a:spcAft>
                <a:spcPts val="0"/>
              </a:spcAft>
              <a:buClr>
                <a:schemeClr val="dk1"/>
              </a:buClr>
              <a:buSzPts val="1500"/>
              <a:buFont typeface="Arial"/>
              <a:buNone/>
            </a:pPr>
            <a:r>
              <a:rPr lang="en-US" sz="2100"/>
              <a:t>In student-and intermediate-level instruments, CNC is used to consistently create precision parts at low cost, ensuring that the instruments remain affordable for many musicians. </a:t>
            </a:r>
            <a:endParaRPr sz="2100"/>
          </a:p>
          <a:p>
            <a:pPr marL="0" lvl="0" indent="0" algn="l" rtl="0">
              <a:spcBef>
                <a:spcPts val="1600"/>
              </a:spcBef>
              <a:spcAft>
                <a:spcPts val="1600"/>
              </a:spcAft>
              <a:buNone/>
            </a:pPr>
            <a:endParaRPr/>
          </a:p>
        </p:txBody>
      </p:sp>
      <p:pic>
        <p:nvPicPr>
          <p:cNvPr id="186" name="Google Shape;186;g2f789359193_1_26"/>
          <p:cNvPicPr preferRelativeResize="0"/>
          <p:nvPr/>
        </p:nvPicPr>
        <p:blipFill>
          <a:blip r:embed="rId3">
            <a:alphaModFix/>
          </a:blip>
          <a:stretch>
            <a:fillRect/>
          </a:stretch>
        </p:blipFill>
        <p:spPr>
          <a:xfrm>
            <a:off x="9058875" y="1377838"/>
            <a:ext cx="2547317" cy="3820976"/>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f789359193_1_31"/>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Hand-Machining</a:t>
            </a:r>
            <a:endParaRPr/>
          </a:p>
        </p:txBody>
      </p:sp>
      <p:sp>
        <p:nvSpPr>
          <p:cNvPr id="192" name="Google Shape;192;g2f789359193_1_31"/>
          <p:cNvSpPr txBox="1">
            <a:spLocks noGrp="1"/>
          </p:cNvSpPr>
          <p:nvPr>
            <p:ph type="body" idx="1"/>
          </p:nvPr>
        </p:nvSpPr>
        <p:spPr>
          <a:xfrm>
            <a:off x="699700" y="1658075"/>
            <a:ext cx="11031000" cy="45957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Clr>
                <a:schemeClr val="dk1"/>
              </a:buClr>
              <a:buSzPts val="1163"/>
              <a:buFont typeface="Arial"/>
              <a:buNone/>
            </a:pPr>
            <a:r>
              <a:rPr lang="en-US" sz="2492"/>
              <a:t>While CNC has been widely adopted, hand-machining remains a significant manufacturing technique in brass and woodwind instruments. </a:t>
            </a:r>
            <a:endParaRPr sz="2492"/>
          </a:p>
          <a:p>
            <a:pPr marL="0" lvl="0" indent="0" algn="l" rtl="0">
              <a:lnSpc>
                <a:spcPct val="105000"/>
              </a:lnSpc>
              <a:spcBef>
                <a:spcPts val="1600"/>
              </a:spcBef>
              <a:spcAft>
                <a:spcPts val="0"/>
              </a:spcAft>
              <a:buClr>
                <a:schemeClr val="dk1"/>
              </a:buClr>
              <a:buSzPts val="1163"/>
              <a:buFont typeface="Arial"/>
              <a:buNone/>
            </a:pPr>
            <a:r>
              <a:rPr lang="en-US" sz="2492"/>
              <a:t>Rather than one replacing the other, </a:t>
            </a:r>
            <a:br>
              <a:rPr lang="en-US" sz="2492"/>
            </a:br>
            <a:r>
              <a:rPr lang="en-US" sz="2492"/>
              <a:t>most makers see CNC as a means to </a:t>
            </a:r>
            <a:br>
              <a:rPr lang="en-US" sz="2492"/>
            </a:br>
            <a:r>
              <a:rPr lang="en-US" sz="2492"/>
              <a:t>supplement traditional techniques </a:t>
            </a:r>
            <a:br>
              <a:rPr lang="en-US" sz="2492"/>
            </a:br>
            <a:r>
              <a:rPr lang="en-US" sz="2492"/>
              <a:t>for improved consistency, reliability, </a:t>
            </a:r>
            <a:br>
              <a:rPr lang="en-US" sz="2492"/>
            </a:br>
            <a:r>
              <a:rPr lang="en-US" sz="2492"/>
              <a:t>and, for many products, affordability </a:t>
            </a:r>
            <a:br>
              <a:rPr lang="en-US" sz="2492"/>
            </a:br>
            <a:r>
              <a:rPr lang="en-US" sz="2492"/>
              <a:t>and access.</a:t>
            </a:r>
            <a:endParaRPr sz="2492"/>
          </a:p>
          <a:p>
            <a:pPr marL="0" lvl="0" indent="0" algn="l" rtl="0">
              <a:lnSpc>
                <a:spcPct val="105000"/>
              </a:lnSpc>
              <a:spcBef>
                <a:spcPts val="1600"/>
              </a:spcBef>
              <a:spcAft>
                <a:spcPts val="1600"/>
              </a:spcAft>
              <a:buSzPts val="852"/>
              <a:buNone/>
            </a:pPr>
            <a:endParaRPr sz="2492"/>
          </a:p>
        </p:txBody>
      </p:sp>
      <p:pic>
        <p:nvPicPr>
          <p:cNvPr id="193" name="Google Shape;193;g2f789359193_1_31"/>
          <p:cNvPicPr preferRelativeResize="0"/>
          <p:nvPr/>
        </p:nvPicPr>
        <p:blipFill>
          <a:blip r:embed="rId3">
            <a:alphaModFix/>
          </a:blip>
          <a:stretch>
            <a:fillRect/>
          </a:stretch>
        </p:blipFill>
        <p:spPr>
          <a:xfrm>
            <a:off x="6255550" y="3181625"/>
            <a:ext cx="5048250" cy="238125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fdfbfb03ac_0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b="1"/>
              <a:t>Music Match Makers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6"/>
          <p:cNvSpPr txBox="1">
            <a:spLocks noGrp="1"/>
          </p:cNvSpPr>
          <p:nvPr>
            <p:ph type="title"/>
          </p:nvPr>
        </p:nvSpPr>
        <p:spPr>
          <a:xfrm>
            <a:off x="699700" y="3647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Imani Winds</a:t>
            </a:r>
            <a:endParaRPr/>
          </a:p>
        </p:txBody>
      </p:sp>
      <p:sp>
        <p:nvSpPr>
          <p:cNvPr id="199" name="Google Shape;199;p6"/>
          <p:cNvSpPr txBox="1">
            <a:spLocks noGrp="1"/>
          </p:cNvSpPr>
          <p:nvPr>
            <p:ph type="body" idx="1"/>
          </p:nvPr>
        </p:nvSpPr>
        <p:spPr>
          <a:xfrm>
            <a:off x="699700" y="1079431"/>
            <a:ext cx="10574100" cy="122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400"/>
              <a:t>Watch the Imani Winds video. As we watch...</a:t>
            </a:r>
            <a:endParaRPr/>
          </a:p>
          <a:p>
            <a:pPr marL="685800" lvl="1" indent="-228600" algn="l" rtl="0">
              <a:lnSpc>
                <a:spcPct val="90000"/>
              </a:lnSpc>
              <a:spcBef>
                <a:spcPts val="500"/>
              </a:spcBef>
              <a:spcAft>
                <a:spcPts val="0"/>
              </a:spcAft>
              <a:buClr>
                <a:schemeClr val="dk1"/>
              </a:buClr>
              <a:buSzPts val="2000"/>
              <a:buFont typeface="Courier New"/>
              <a:buChar char="o"/>
            </a:pPr>
            <a:r>
              <a:rPr lang="en-US" sz="2000"/>
              <a:t>List all the instruments you recognize and describe how they sound. </a:t>
            </a:r>
            <a:endParaRPr sz="2800"/>
          </a:p>
          <a:p>
            <a:pPr marL="685800" lvl="1" indent="-228600" algn="l" rtl="0">
              <a:lnSpc>
                <a:spcPct val="90000"/>
              </a:lnSpc>
              <a:spcBef>
                <a:spcPts val="500"/>
              </a:spcBef>
              <a:spcAft>
                <a:spcPts val="0"/>
              </a:spcAft>
              <a:buClr>
                <a:schemeClr val="dk1"/>
              </a:buClr>
              <a:buSzPts val="2000"/>
              <a:buFont typeface="Courier New"/>
              <a:buChar char="o"/>
            </a:pPr>
            <a:r>
              <a:rPr lang="en-US" sz="2000"/>
              <a:t>Which instrument are you most curious about and why? </a:t>
            </a:r>
            <a:endParaRPr/>
          </a:p>
        </p:txBody>
      </p:sp>
      <p:grpSp>
        <p:nvGrpSpPr>
          <p:cNvPr id="200" name="Google Shape;200;p6"/>
          <p:cNvGrpSpPr/>
          <p:nvPr/>
        </p:nvGrpSpPr>
        <p:grpSpPr>
          <a:xfrm>
            <a:off x="2804249" y="2366850"/>
            <a:ext cx="6365000" cy="3583900"/>
            <a:chOff x="2804249" y="2366850"/>
            <a:chExt cx="6365000" cy="3583900"/>
          </a:xfrm>
        </p:grpSpPr>
        <p:pic>
          <p:nvPicPr>
            <p:cNvPr id="201" name="Google Shape;201;p6" title="MM-IMANI-TH.jpg">
              <a:hlinkClick r:id="" action="ppaction://hlinkshowjump?jump=nextslide"/>
            </p:cNvPr>
            <p:cNvPicPr preferRelativeResize="0"/>
            <p:nvPr/>
          </p:nvPicPr>
          <p:blipFill>
            <a:blip r:embed="rId3">
              <a:alphaModFix/>
            </a:blip>
            <a:stretch>
              <a:fillRect/>
            </a:stretch>
          </p:blipFill>
          <p:spPr>
            <a:xfrm>
              <a:off x="2804249" y="2366850"/>
              <a:ext cx="6365000" cy="3583900"/>
            </a:xfrm>
            <a:prstGeom prst="rect">
              <a:avLst/>
            </a:prstGeom>
            <a:solidFill>
              <a:srgbClr val="01486B"/>
            </a:solidFill>
            <a:ln w="76200" cap="flat" cmpd="sng">
              <a:solidFill>
                <a:schemeClr val="accent6"/>
              </a:solidFill>
              <a:prstDash val="solid"/>
              <a:round/>
              <a:headEnd type="none" w="sm" len="sm"/>
              <a:tailEnd type="none" w="sm" len="sm"/>
            </a:ln>
          </p:spPr>
        </p:pic>
        <p:sp>
          <p:nvSpPr>
            <p:cNvPr id="202" name="Google Shape;202;p6"/>
            <p:cNvSpPr/>
            <p:nvPr/>
          </p:nvSpPr>
          <p:spPr>
            <a:xfrm rot="5400000">
              <a:off x="5843500" y="4037697"/>
              <a:ext cx="286504" cy="242221"/>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S6_Video_ImaniWinds.mp4">
            <a:hlinkClick r:id="" action="ppaction://media"/>
            <a:extLst>
              <a:ext uri="{FF2B5EF4-FFF2-40B4-BE49-F238E27FC236}">
                <a16:creationId xmlns:a16="http://schemas.microsoft.com/office/drawing/2014/main" id="{E2DBAC04-80E9-7F0A-F0F4-7E5C18FF85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Research Prompt</a:t>
            </a:r>
            <a:endParaRPr/>
          </a:p>
        </p:txBody>
      </p:sp>
      <p:sp>
        <p:nvSpPr>
          <p:cNvPr id="213" name="Google Shape;213;p7"/>
          <p:cNvSpPr txBox="1">
            <a:spLocks noGrp="1"/>
          </p:cNvSpPr>
          <p:nvPr>
            <p:ph type="body" idx="1"/>
          </p:nvPr>
        </p:nvSpPr>
        <p:spPr>
          <a:xfrm>
            <a:off x="699700" y="1761333"/>
            <a:ext cx="10574100" cy="4062000"/>
          </a:xfrm>
          <a:prstGeom prst="rect">
            <a:avLst/>
          </a:prstGeom>
          <a:noFill/>
          <a:ln>
            <a:noFill/>
          </a:ln>
        </p:spPr>
        <p:txBody>
          <a:bodyPr spcFirstLastPara="1" wrap="square" lIns="91425" tIns="45700" rIns="91425" bIns="45700" anchor="t" anchorCtr="0">
            <a:normAutofit fontScale="92500" lnSpcReduction="20000"/>
          </a:bodyPr>
          <a:lstStyle/>
          <a:p>
            <a:pPr marL="609600" lvl="0" indent="-463391" algn="l" rtl="0">
              <a:spcBef>
                <a:spcPts val="0"/>
              </a:spcBef>
              <a:spcAft>
                <a:spcPts val="0"/>
              </a:spcAft>
              <a:buSzPct val="100000"/>
              <a:buChar char="●"/>
            </a:pPr>
            <a:r>
              <a:rPr lang="en-US"/>
              <a:t>In small groups or independently, find a famous artist and the signature instrument that they play.</a:t>
            </a:r>
            <a:br>
              <a:rPr lang="en-US"/>
            </a:br>
            <a:endParaRPr/>
          </a:p>
          <a:p>
            <a:pPr marL="609600" lvl="0" indent="-463391" algn="l" rtl="0">
              <a:spcBef>
                <a:spcPts val="0"/>
              </a:spcBef>
              <a:spcAft>
                <a:spcPts val="0"/>
              </a:spcAft>
              <a:buSzPct val="100000"/>
              <a:buChar char="●"/>
            </a:pPr>
            <a:r>
              <a:rPr lang="en-US"/>
              <a:t>Research and develop a slideshow on your artist choice. Be sure to include the following..</a:t>
            </a:r>
            <a:endParaRPr/>
          </a:p>
          <a:p>
            <a:pPr marL="1219200" lvl="1" indent="-445769" algn="l" rtl="0">
              <a:spcBef>
                <a:spcPts val="0"/>
              </a:spcBef>
              <a:spcAft>
                <a:spcPts val="0"/>
              </a:spcAft>
              <a:buSzPct val="100000"/>
              <a:buChar char="○"/>
            </a:pPr>
            <a:r>
              <a:rPr lang="en-US"/>
              <a:t>Name of artist and instrument they play</a:t>
            </a:r>
            <a:endParaRPr/>
          </a:p>
          <a:p>
            <a:pPr marL="1219200" lvl="1" indent="-445769" algn="l" rtl="0">
              <a:spcBef>
                <a:spcPts val="0"/>
              </a:spcBef>
              <a:spcAft>
                <a:spcPts val="0"/>
              </a:spcAft>
              <a:buSzPct val="100000"/>
              <a:buChar char="○"/>
            </a:pPr>
            <a:r>
              <a:rPr lang="en-US"/>
              <a:t>Biographical information</a:t>
            </a:r>
            <a:endParaRPr/>
          </a:p>
          <a:p>
            <a:pPr marL="1219200" lvl="1" indent="-445769" algn="l" rtl="0">
              <a:spcBef>
                <a:spcPts val="0"/>
              </a:spcBef>
              <a:spcAft>
                <a:spcPts val="0"/>
              </a:spcAft>
              <a:buSzPct val="100000"/>
              <a:buChar char="○"/>
            </a:pPr>
            <a:r>
              <a:rPr lang="en-US"/>
              <a:t>Detailed information about the instrument they choose</a:t>
            </a:r>
            <a:endParaRPr/>
          </a:p>
          <a:p>
            <a:pPr marL="1219200" lvl="1" indent="-445769" algn="l" rtl="0">
              <a:spcBef>
                <a:spcPts val="0"/>
              </a:spcBef>
              <a:spcAft>
                <a:spcPts val="0"/>
              </a:spcAft>
              <a:buSzPct val="100000"/>
              <a:buChar char="○"/>
            </a:pPr>
            <a:r>
              <a:rPr lang="en-US"/>
              <a:t>Video of the artist performing on the instrument</a:t>
            </a:r>
            <a:endParaRPr/>
          </a:p>
          <a:p>
            <a:pPr marL="1219200" lvl="1" indent="-445769" algn="l" rtl="0">
              <a:spcBef>
                <a:spcPts val="0"/>
              </a:spcBef>
              <a:spcAft>
                <a:spcPts val="0"/>
              </a:spcAft>
              <a:buSzPct val="100000"/>
              <a:buChar char="○"/>
            </a:pPr>
            <a:r>
              <a:rPr lang="en-US"/>
              <a:t>Why you believe this artist loves this instrument</a:t>
            </a:r>
            <a:endParaRPr/>
          </a:p>
          <a:p>
            <a:pPr marL="228600" lvl="0" indent="-76200" algn="l" rtl="0">
              <a:lnSpc>
                <a:spcPct val="90000"/>
              </a:lnSpc>
              <a:spcBef>
                <a:spcPts val="1600"/>
              </a:spcBef>
              <a:spcAft>
                <a:spcPts val="1600"/>
              </a:spcAft>
              <a:buClr>
                <a:schemeClr val="dk1"/>
              </a:buClr>
              <a:buSzPct val="100000"/>
              <a:buNone/>
            </a:pP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Wrap-Up</a:t>
            </a:r>
            <a:endParaRPr/>
          </a:p>
        </p:txBody>
      </p:sp>
      <p:sp>
        <p:nvSpPr>
          <p:cNvPr id="219" name="Google Shape;219;p8"/>
          <p:cNvSpPr txBox="1">
            <a:spLocks noGrp="1"/>
          </p:cNvSpPr>
          <p:nvPr>
            <p:ph type="body" idx="1"/>
          </p:nvPr>
        </p:nvSpPr>
        <p:spPr>
          <a:xfrm>
            <a:off x="699700" y="1769658"/>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000"/>
              <a:t>Share your slideshow.</a:t>
            </a:r>
            <a:endParaRPr sz="3000">
              <a:latin typeface="Arial"/>
              <a:ea typeface="Arial"/>
              <a:cs typeface="Arial"/>
              <a:sym typeface="Arial"/>
            </a:endParaRPr>
          </a:p>
          <a:p>
            <a:pPr marL="228600" lvl="0" indent="-76200" algn="l" rtl="0">
              <a:lnSpc>
                <a:spcPct val="90000"/>
              </a:lnSpc>
              <a:spcBef>
                <a:spcPts val="1600"/>
              </a:spcBef>
              <a:spcAft>
                <a:spcPts val="1600"/>
              </a:spcAft>
              <a:buClr>
                <a:schemeClr val="dk1"/>
              </a:buClr>
              <a:buSzPts val="2400"/>
              <a:buNone/>
            </a:pP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f2525a5f22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30386"/>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225" name="Google Shape;225;g2f2525a5f22_0_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Instrument Manufacturer</a:t>
            </a:r>
            <a:endParaRPr/>
          </a:p>
          <a:p>
            <a:pPr marL="457200" lvl="0" indent="-400050" algn="l" rtl="0">
              <a:spcBef>
                <a:spcPts val="0"/>
              </a:spcBef>
              <a:spcAft>
                <a:spcPts val="0"/>
              </a:spcAft>
              <a:buSzPts val="2700"/>
              <a:buChar char="●"/>
            </a:pPr>
            <a:r>
              <a:rPr lang="en-US"/>
              <a:t>Performer</a:t>
            </a:r>
            <a:endParaRPr/>
          </a:p>
          <a:p>
            <a:pPr marL="457200" lvl="0" indent="-400050" algn="l" rtl="0">
              <a:spcBef>
                <a:spcPts val="0"/>
              </a:spcBef>
              <a:spcAft>
                <a:spcPts val="0"/>
              </a:spcAft>
              <a:buSzPts val="2700"/>
              <a:buChar char="●"/>
            </a:pPr>
            <a:r>
              <a:rPr lang="en-US"/>
              <a:t>Marketing Specialist at a Retailer</a:t>
            </a:r>
            <a:endParaRPr/>
          </a:p>
          <a:p>
            <a:pPr marL="457200" lvl="0" indent="-400050" algn="l" rtl="0">
              <a:spcBef>
                <a:spcPts val="0"/>
              </a:spcBef>
              <a:spcAft>
                <a:spcPts val="0"/>
              </a:spcAft>
              <a:buSzPts val="2700"/>
              <a:buChar char="●"/>
            </a:pPr>
            <a:r>
              <a:rPr lang="en-US"/>
              <a:t>Engineer</a:t>
            </a:r>
            <a:endParaRPr/>
          </a:p>
          <a:p>
            <a:pPr marL="457200" lvl="0" indent="-400050" algn="l" rtl="0">
              <a:spcBef>
                <a:spcPts val="0"/>
              </a:spcBef>
              <a:spcAft>
                <a:spcPts val="0"/>
              </a:spcAft>
              <a:buSzPts val="2700"/>
              <a:buChar char="●"/>
            </a:pPr>
            <a:r>
              <a:rPr lang="en-US"/>
              <a:t>Research and Development</a:t>
            </a:r>
            <a:endParaRPr/>
          </a:p>
          <a:p>
            <a:pPr marL="457200" lvl="0" indent="-400050" algn="l" rtl="0">
              <a:spcBef>
                <a:spcPts val="0"/>
              </a:spcBef>
              <a:spcAft>
                <a:spcPts val="0"/>
              </a:spcAft>
              <a:buSzPts val="2700"/>
              <a:buChar char="●"/>
            </a:pPr>
            <a:r>
              <a:rPr lang="en-US"/>
              <a:t>Artist Relations Manager</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302a6d9c80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81" name="Google Shape;81;p2"/>
          <p:cNvSpPr txBox="1">
            <a:spLocks noGrp="1"/>
          </p:cNvSpPr>
          <p:nvPr>
            <p:ph type="body" idx="1"/>
          </p:nvPr>
        </p:nvSpPr>
        <p:spPr>
          <a:xfrm>
            <a:off x="699700" y="1794633"/>
            <a:ext cx="10574100" cy="40620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0"/>
              </a:spcBef>
              <a:spcAft>
                <a:spcPts val="0"/>
              </a:spcAft>
              <a:buSzPts val="2400"/>
              <a:buChar char="●"/>
            </a:pPr>
            <a:r>
              <a:rPr lang="en-US" sz="2400"/>
              <a:t>Identify the various types of instrumental models for brass and woodwind instruments.</a:t>
            </a:r>
            <a:br>
              <a:rPr lang="en-US" sz="2400"/>
            </a:br>
            <a:endParaRPr sz="2400"/>
          </a:p>
          <a:p>
            <a:pPr marL="457200" lvl="0" indent="-381000" algn="l" rtl="0">
              <a:lnSpc>
                <a:spcPct val="90000"/>
              </a:lnSpc>
              <a:spcBef>
                <a:spcPts val="0"/>
              </a:spcBef>
              <a:spcAft>
                <a:spcPts val="0"/>
              </a:spcAft>
              <a:buSzPts val="2400"/>
              <a:buChar char="●"/>
            </a:pPr>
            <a:r>
              <a:rPr lang="en-US" sz="2400"/>
              <a:t>Describe the ways in which instruments can be manipulated to suit a players’ needs. </a:t>
            </a:r>
            <a:br>
              <a:rPr lang="en-US" sz="2400"/>
            </a:br>
            <a:endParaRPr sz="2400"/>
          </a:p>
          <a:p>
            <a:pPr marL="457200" lvl="0" indent="-381000" algn="l" rtl="0">
              <a:lnSpc>
                <a:spcPct val="90000"/>
              </a:lnSpc>
              <a:spcBef>
                <a:spcPts val="0"/>
              </a:spcBef>
              <a:spcAft>
                <a:spcPts val="0"/>
              </a:spcAft>
              <a:buSzPts val="2400"/>
              <a:buChar char="●"/>
            </a:pPr>
            <a:r>
              <a:rPr lang="en-US" sz="2400"/>
              <a:t>Identify an artist with an iconic instrument preference. </a:t>
            </a:r>
            <a:br>
              <a:rPr lang="en-US" sz="2400"/>
            </a:br>
            <a:endParaRPr sz="2400"/>
          </a:p>
          <a:p>
            <a:pPr marL="457200" lvl="0" indent="-381000" algn="l" rtl="0">
              <a:lnSpc>
                <a:spcPct val="90000"/>
              </a:lnSpc>
              <a:spcBef>
                <a:spcPts val="0"/>
              </a:spcBef>
              <a:spcAft>
                <a:spcPts val="0"/>
              </a:spcAft>
              <a:buSzPts val="2400"/>
              <a:buChar char="●"/>
            </a:pPr>
            <a:r>
              <a:rPr lang="en-US" sz="2400"/>
              <a:t>Develop a slideshow detailing information about their selected artist and their “match.” </a:t>
            </a:r>
            <a:endParaRPr/>
          </a:p>
          <a:p>
            <a:pPr marL="0" lvl="0" indent="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99700" y="614492"/>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Introduction</a:t>
            </a:r>
            <a:endParaRPr/>
          </a:p>
        </p:txBody>
      </p:sp>
      <p:sp>
        <p:nvSpPr>
          <p:cNvPr id="87" name="Google Shape;87;p3"/>
          <p:cNvSpPr txBox="1">
            <a:spLocks noGrp="1"/>
          </p:cNvSpPr>
          <p:nvPr>
            <p:ph type="body" idx="1"/>
          </p:nvPr>
        </p:nvSpPr>
        <p:spPr>
          <a:xfrm>
            <a:off x="699700" y="1832200"/>
            <a:ext cx="53067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Look at these two trumpets. </a:t>
            </a:r>
            <a:endParaRPr/>
          </a:p>
          <a:p>
            <a:pPr marL="0" lvl="0" indent="0" algn="l" rtl="0">
              <a:spcBef>
                <a:spcPts val="1600"/>
              </a:spcBef>
              <a:spcAft>
                <a:spcPts val="0"/>
              </a:spcAft>
              <a:buNone/>
            </a:pPr>
            <a:endParaRPr/>
          </a:p>
          <a:p>
            <a:pPr marL="0" lvl="0" indent="0" algn="l" rtl="0">
              <a:spcBef>
                <a:spcPts val="1600"/>
              </a:spcBef>
              <a:spcAft>
                <a:spcPts val="1600"/>
              </a:spcAft>
              <a:buNone/>
            </a:pPr>
            <a:r>
              <a:rPr lang="en-US"/>
              <a:t>What differences do you notice?</a:t>
            </a:r>
            <a:endParaRPr sz="2400">
              <a:latin typeface="Verdana"/>
              <a:ea typeface="Verdana"/>
              <a:cs typeface="Verdana"/>
              <a:sym typeface="Verdana"/>
            </a:endParaRPr>
          </a:p>
        </p:txBody>
      </p:sp>
      <p:grpSp>
        <p:nvGrpSpPr>
          <p:cNvPr id="88" name="Google Shape;88;p3"/>
          <p:cNvGrpSpPr/>
          <p:nvPr/>
        </p:nvGrpSpPr>
        <p:grpSpPr>
          <a:xfrm>
            <a:off x="6392444" y="855023"/>
            <a:ext cx="4807691" cy="4603949"/>
            <a:chOff x="6392444" y="855023"/>
            <a:chExt cx="4807691" cy="4603949"/>
          </a:xfrm>
        </p:grpSpPr>
        <p:pic>
          <p:nvPicPr>
            <p:cNvPr id="89" name="Google Shape;89;p3"/>
            <p:cNvPicPr preferRelativeResize="0"/>
            <p:nvPr/>
          </p:nvPicPr>
          <p:blipFill>
            <a:blip r:embed="rId3">
              <a:alphaModFix/>
            </a:blip>
            <a:stretch>
              <a:fillRect/>
            </a:stretch>
          </p:blipFill>
          <p:spPr>
            <a:xfrm>
              <a:off x="6392444" y="857954"/>
              <a:ext cx="1692128" cy="4548860"/>
            </a:xfrm>
            <a:prstGeom prst="rect">
              <a:avLst/>
            </a:prstGeom>
            <a:noFill/>
            <a:ln>
              <a:noFill/>
            </a:ln>
          </p:spPr>
        </p:pic>
        <p:pic>
          <p:nvPicPr>
            <p:cNvPr id="90" name="Google Shape;90;p3"/>
            <p:cNvPicPr preferRelativeResize="0"/>
            <p:nvPr/>
          </p:nvPicPr>
          <p:blipFill>
            <a:blip r:embed="rId4">
              <a:alphaModFix/>
            </a:blip>
            <a:stretch>
              <a:fillRect/>
            </a:stretch>
          </p:blipFill>
          <p:spPr>
            <a:xfrm>
              <a:off x="9456370" y="855023"/>
              <a:ext cx="1743765" cy="460394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27f9bb49dbf_0_73"/>
          <p:cNvSpPr txBox="1">
            <a:spLocks noGrp="1"/>
          </p:cNvSpPr>
          <p:nvPr>
            <p:ph type="title"/>
          </p:nvPr>
        </p:nvSpPr>
        <p:spPr>
          <a:xfrm>
            <a:off x="720825" y="1562275"/>
            <a:ext cx="5486100" cy="40089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400" b="0">
                <a:solidFill>
                  <a:schemeClr val="dk2"/>
                </a:solidFill>
                <a:latin typeface="Barlow Medium"/>
                <a:ea typeface="Barlow Medium"/>
                <a:cs typeface="Barlow Medium"/>
                <a:sym typeface="Barlow Medium"/>
              </a:rPr>
              <a:t>Which instrument do you think is a student instrument and which one do you think is for a professional?</a:t>
            </a:r>
            <a:endParaRPr sz="3400" b="0">
              <a:solidFill>
                <a:schemeClr val="dk2"/>
              </a:solidFill>
              <a:latin typeface="Barlow Medium"/>
              <a:ea typeface="Barlow Medium"/>
              <a:cs typeface="Barlow Medium"/>
              <a:sym typeface="Barlow Medium"/>
            </a:endParaRPr>
          </a:p>
        </p:txBody>
      </p:sp>
      <p:pic>
        <p:nvPicPr>
          <p:cNvPr id="96" name="Google Shape;96;g27f9bb49dbf_0_73"/>
          <p:cNvPicPr preferRelativeResize="0"/>
          <p:nvPr/>
        </p:nvPicPr>
        <p:blipFill>
          <a:blip r:embed="rId3">
            <a:alphaModFix/>
          </a:blip>
          <a:stretch>
            <a:fillRect/>
          </a:stretch>
        </p:blipFill>
        <p:spPr>
          <a:xfrm>
            <a:off x="6392444" y="857954"/>
            <a:ext cx="1692128" cy="4548860"/>
          </a:xfrm>
          <a:prstGeom prst="rect">
            <a:avLst/>
          </a:prstGeom>
          <a:noFill/>
          <a:ln>
            <a:noFill/>
          </a:ln>
        </p:spPr>
      </p:pic>
      <p:pic>
        <p:nvPicPr>
          <p:cNvPr id="97" name="Google Shape;97;g27f9bb49dbf_0_73"/>
          <p:cNvPicPr preferRelativeResize="0"/>
          <p:nvPr/>
        </p:nvPicPr>
        <p:blipFill>
          <a:blip r:embed="rId4">
            <a:alphaModFix/>
          </a:blip>
          <a:stretch>
            <a:fillRect/>
          </a:stretch>
        </p:blipFill>
        <p:spPr>
          <a:xfrm>
            <a:off x="9456370" y="855023"/>
            <a:ext cx="1743765" cy="4603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7f9bb49dbf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fontScale="90000"/>
          </a:bodyPr>
          <a:lstStyle/>
          <a:p>
            <a:pPr marL="0" lvl="0" indent="0" algn="ctr" rtl="0">
              <a:spcBef>
                <a:spcPts val="0"/>
              </a:spcBef>
              <a:spcAft>
                <a:spcPts val="0"/>
              </a:spcAft>
              <a:buNone/>
            </a:pPr>
            <a:r>
              <a:rPr lang="en-US" sz="5100"/>
              <a:t>Why would two similar instruments </a:t>
            </a:r>
            <a:endParaRPr sz="5100"/>
          </a:p>
          <a:p>
            <a:pPr marL="0" lvl="0" indent="0" algn="ctr" rtl="0">
              <a:spcBef>
                <a:spcPts val="0"/>
              </a:spcBef>
              <a:spcAft>
                <a:spcPts val="0"/>
              </a:spcAft>
              <a:buNone/>
            </a:pPr>
            <a:r>
              <a:rPr lang="en-US" sz="5100"/>
              <a:t>have such different uses?</a:t>
            </a:r>
            <a:endParaRPr sz="5100"/>
          </a:p>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Finding Your Match</a:t>
            </a:r>
            <a:endParaRPr/>
          </a:p>
        </p:txBody>
      </p:sp>
      <p:sp>
        <p:nvSpPr>
          <p:cNvPr id="108" name="Google Shape;108;p5"/>
          <p:cNvSpPr txBox="1">
            <a:spLocks noGrp="1"/>
          </p:cNvSpPr>
          <p:nvPr>
            <p:ph type="body" idx="1"/>
          </p:nvPr>
        </p:nvSpPr>
        <p:spPr>
          <a:xfrm>
            <a:off x="699700" y="1922383"/>
            <a:ext cx="10574100" cy="4062000"/>
          </a:xfrm>
          <a:prstGeom prst="rect">
            <a:avLst/>
          </a:prstGeom>
          <a:noFill/>
          <a:ln>
            <a:noFill/>
          </a:ln>
        </p:spPr>
        <p:txBody>
          <a:bodyPr spcFirstLastPara="1" wrap="square" lIns="91425" tIns="45700" rIns="91425" bIns="45700" anchor="t" anchorCtr="0">
            <a:normAutofit/>
          </a:bodyPr>
          <a:lstStyle/>
          <a:p>
            <a:pPr marL="609600" lvl="0" indent="-495300" algn="l" rtl="0">
              <a:lnSpc>
                <a:spcPct val="90000"/>
              </a:lnSpc>
              <a:spcBef>
                <a:spcPts val="0"/>
              </a:spcBef>
              <a:spcAft>
                <a:spcPts val="0"/>
              </a:spcAft>
              <a:buSzPts val="3000"/>
              <a:buChar char="●"/>
            </a:pPr>
            <a:r>
              <a:rPr lang="en-US" sz="3000"/>
              <a:t>Today you will be learning about different instruments in the woodwind and brass family and how there are variations within individual instruments that make it possible for a variety of people to perform. </a:t>
            </a:r>
            <a:br>
              <a:rPr lang="en-US" sz="3000"/>
            </a:br>
            <a:endParaRPr sz="3300"/>
          </a:p>
          <a:p>
            <a:pPr marL="609600" lvl="0" indent="-495300" algn="l" rtl="0">
              <a:lnSpc>
                <a:spcPct val="90000"/>
              </a:lnSpc>
              <a:spcBef>
                <a:spcPts val="0"/>
              </a:spcBef>
              <a:spcAft>
                <a:spcPts val="0"/>
              </a:spcAft>
              <a:buSzPts val="3000"/>
              <a:buChar char="●"/>
            </a:pPr>
            <a:r>
              <a:rPr lang="en-US" sz="3000"/>
              <a:t>Then, you will apply that knowledge to learn about historical “matches” between artists and instruments.</a:t>
            </a:r>
            <a:endParaRPr sz="3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7f9bb49dbf_0_228"/>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There’s an instrument for everyone</a:t>
            </a:r>
            <a:endParaRPr/>
          </a:p>
        </p:txBody>
      </p:sp>
      <p:sp>
        <p:nvSpPr>
          <p:cNvPr id="114" name="Google Shape;114;g27f9bb49dbf_0_228"/>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lnSpc>
                <a:spcPct val="105000"/>
              </a:lnSpc>
              <a:spcBef>
                <a:spcPts val="0"/>
              </a:spcBef>
              <a:spcAft>
                <a:spcPts val="0"/>
              </a:spcAft>
              <a:buClr>
                <a:schemeClr val="dk1"/>
              </a:buClr>
              <a:buSzPts val="688"/>
              <a:buFont typeface="Arial"/>
              <a:buNone/>
            </a:pPr>
            <a:r>
              <a:rPr lang="en-US" sz="3000"/>
              <a:t>For a variety of reasons, like budget or skill level, the right instrument for one musician might not be the right instrument for another. </a:t>
            </a:r>
            <a:br>
              <a:rPr lang="en-US" sz="3000"/>
            </a:br>
            <a:endParaRPr sz="3000"/>
          </a:p>
          <a:p>
            <a:pPr marL="0" lvl="0" indent="0" algn="l" rtl="0">
              <a:lnSpc>
                <a:spcPct val="105000"/>
              </a:lnSpc>
              <a:spcBef>
                <a:spcPts val="1200"/>
              </a:spcBef>
              <a:spcAft>
                <a:spcPts val="1200"/>
              </a:spcAft>
              <a:buNone/>
            </a:pPr>
            <a:r>
              <a:rPr lang="en-US" sz="3000"/>
              <a:t>To make sure that nearly anyone who wants to make music can make music, manufacturers (instrument builders) design instruments to meet a variety of needs. </a:t>
            </a:r>
            <a:endParaRPr sz="3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f789359193_1_1"/>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29729"/>
              <a:buFont typeface="Arial"/>
              <a:buNone/>
            </a:pPr>
            <a:r>
              <a:rPr lang="en-US">
                <a:solidFill>
                  <a:schemeClr val="accent1"/>
                </a:solidFill>
              </a:rPr>
              <a:t>There’s an instrument for everyone</a:t>
            </a:r>
            <a:endParaRPr/>
          </a:p>
        </p:txBody>
      </p:sp>
      <p:sp>
        <p:nvSpPr>
          <p:cNvPr id="120" name="Google Shape;120;g2f789359193_1_1"/>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1100"/>
              <a:buFont typeface="Arial"/>
              <a:buNone/>
            </a:pPr>
            <a:r>
              <a:rPr lang="en-US"/>
              <a:t>To make sure that nearly anyone who wants to make music can make music, manufacturers (instrument builders) design instruments to meet a variety of needs. </a:t>
            </a:r>
            <a:endParaRPr/>
          </a:p>
          <a:p>
            <a:pPr marL="0" lvl="0" indent="0" algn="l" rtl="0">
              <a:spcBef>
                <a:spcPts val="1600"/>
              </a:spcBef>
              <a:spcAft>
                <a:spcPts val="0"/>
              </a:spcAft>
              <a:buClr>
                <a:schemeClr val="dk1"/>
              </a:buClr>
              <a:buSzPts val="1500"/>
              <a:buFont typeface="Arial"/>
              <a:buNone/>
            </a:pPr>
            <a:r>
              <a:rPr lang="en-US"/>
              <a:t>Manufacturers of brass and woodwind instruments, which are played by musicians of all ages and abilities, have made this possible by defining clear categories of instruments meeting a range of players. </a:t>
            </a:r>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1389</Words>
  <Application>Microsoft Macintosh PowerPoint</Application>
  <PresentationFormat>Widescreen</PresentationFormat>
  <Paragraphs>87</Paragraphs>
  <Slides>25</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Play</vt:lpstr>
      <vt:lpstr>Roboto</vt:lpstr>
      <vt:lpstr>Courier New</vt:lpstr>
      <vt:lpstr>Verdana</vt:lpstr>
      <vt:lpstr>Barlow</vt:lpstr>
      <vt:lpstr>Arial</vt:lpstr>
      <vt:lpstr>Barlow Medium</vt:lpstr>
      <vt:lpstr>Calibri</vt:lpstr>
      <vt:lpstr>Build on Music!</vt:lpstr>
      <vt:lpstr>PowerPoint Presentation</vt:lpstr>
      <vt:lpstr>Music Match Makers</vt:lpstr>
      <vt:lpstr>Lesson Objectives</vt:lpstr>
      <vt:lpstr>Lesson Introduction</vt:lpstr>
      <vt:lpstr>Which instrument do you think is a student instrument and which one do you think is for a professional?</vt:lpstr>
      <vt:lpstr>Why would two similar instruments  have such different uses? </vt:lpstr>
      <vt:lpstr>Finding Your Match</vt:lpstr>
      <vt:lpstr>There’s an instrument for everyone</vt:lpstr>
      <vt:lpstr>There’s an instrument for everyone</vt:lpstr>
      <vt:lpstr>Brass and Woodwinds</vt:lpstr>
      <vt:lpstr>Brass and Woodwinds</vt:lpstr>
      <vt:lpstr>Brass and Woodwinds</vt:lpstr>
      <vt:lpstr>Different Materials</vt:lpstr>
      <vt:lpstr>PowerPoint Presentation</vt:lpstr>
      <vt:lpstr>PowerPoint Presentation</vt:lpstr>
      <vt:lpstr>PowerPoint Presentation</vt:lpstr>
      <vt:lpstr>New Techniques </vt:lpstr>
      <vt:lpstr>Computer Numerical Control </vt:lpstr>
      <vt:lpstr>Hand-Machining</vt:lpstr>
      <vt:lpstr>Imani Winds</vt:lpstr>
      <vt:lpstr>PowerPoint Presentation</vt:lpstr>
      <vt:lpstr>Research Prompt</vt:lpstr>
      <vt:lpstr>Wrap-Up</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2024-12-03T23:37:42Z</dcterms:modified>
</cp:coreProperties>
</file>