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Barlow" pitchFamily="2" charset="77"/>
      <p:regular r:id="rId18"/>
      <p:bold r:id="rId19"/>
      <p:italic r:id="rId20"/>
      <p:boldItalic r:id="rId21"/>
    </p:embeddedFont>
    <p:embeddedFont>
      <p:font typeface="Barlow Medium" panose="020F050202020403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N8eeSPAZqkCtJOwlKJD1zb52l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 name="Google Shape;6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abd5c5bf4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fabd5c5bf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f47e9e0b17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f47e9e0b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02a42f447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02a42f44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fdfc84a8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g2fdfc84a8f6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Chapman Stick, c.1986</a:t>
            </a:r>
            <a:endParaRPr/>
          </a:p>
          <a:p>
            <a:pPr marL="0" lvl="0" indent="0" algn="l" rtl="0">
              <a:spcBef>
                <a:spcPts val="0"/>
              </a:spcBef>
              <a:spcAft>
                <a:spcPts val="0"/>
              </a:spcAft>
              <a:buNone/>
            </a:pPr>
            <a:r>
              <a:rPr lang="en-US"/>
              <a:t>In 1969, guitarist Emmett Chapman developed a technique of tapping the strings of an electric guitar with both hands. To explore and extend the technique further, he designed an invented a new instrument - the Chapman Stick. The "Stick," as it's often called, came to market in 1975 and was adopted by musicians including Alphonso Johnson and Tony Levin. The original 10-string instrument has been joined by 8-string and 12-string models and maintains a prominent role in contemporary music.</a:t>
            </a:r>
            <a:endParaRPr/>
          </a:p>
        </p:txBody>
      </p:sp>
      <p:sp>
        <p:nvSpPr>
          <p:cNvPr id="90" name="Google Shape;9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7f9f3680b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7f9f3680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In 1969, guitarist Emmett Chapman developed the technique of tapping the strings of an electric guitar with both hands. To explore and extend the technique further, he designed and invented a new instrument: the Chapman Stick. The “Stick,” as it’s often called, came to market in 1975 and was adopted by musicians including Alphonso Johnson and Tony Levin. The original 10-string instrument has been joined by 8-string and 12-string models and maintains a prominent role in contemporary music. </a:t>
            </a:r>
            <a:endParaRPr sz="1300">
              <a:solidFill>
                <a:schemeClr val="dk1"/>
              </a:solidFill>
              <a:latin typeface="Calibri"/>
              <a:ea typeface="Calibri"/>
              <a:cs typeface="Calibri"/>
              <a:sym typeface="Calibri"/>
            </a:endParaRPr>
          </a:p>
          <a:p>
            <a:pPr marL="0" lvl="0" indent="0" algn="l" rtl="0">
              <a:spcBef>
                <a:spcPts val="8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Holton C Melody Saxophone, c. 1920</a:t>
            </a:r>
            <a:endParaRPr/>
          </a:p>
          <a:p>
            <a:pPr marL="0" lvl="0" indent="0" algn="l" rtl="0">
              <a:spcBef>
                <a:spcPts val="0"/>
              </a:spcBef>
              <a:spcAft>
                <a:spcPts val="0"/>
              </a:spcAft>
              <a:buNone/>
            </a:pPr>
            <a:r>
              <a:rPr lang="en-US"/>
              <a:t>Frank Holton, a trombonist who had played in John Philip Sousa's band, founded an instrument manufacturing company in Chicago in 1896. Frank Holton &amp; Company moved headquarters to Elkhorn, Wisconsin, in 1918 and produced a full line of brass and woodwind instruments, including this C melody saxophone.</a:t>
            </a:r>
            <a:endParaRPr/>
          </a:p>
        </p:txBody>
      </p:sp>
      <p:sp>
        <p:nvSpPr>
          <p:cNvPr id="103" name="Google Shape;103;p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7f9f3680b1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7f9f3680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300">
                <a:solidFill>
                  <a:schemeClr val="dk1"/>
                </a:solidFill>
                <a:latin typeface="Calibri"/>
                <a:ea typeface="Calibri"/>
                <a:cs typeface="Calibri"/>
                <a:sym typeface="Calibri"/>
              </a:rPr>
              <a:t>The saxophone, now a standard instrument in a wide variety of ensembles around the world, was unveiled as a new product in the 1840s. It was designed and named by Adolphe Sax, who sought to combine the projection and tone of a brass instrument with the flexibility and agility of a woodwind instrument into a new integral member of the orchestra. Sax was awarded patents for 14 sizes and tunings of the instrument in 1846. Since then, Sax and numerous other makers and manufacturers have introduced improvements and modifications to cement the modern saxophone as a centerpiece in many genres, notably jazz. </a:t>
            </a:r>
            <a:endParaRPr sz="1300">
              <a:solidFill>
                <a:schemeClr val="dk1"/>
              </a:solidFill>
              <a:latin typeface="Calibri"/>
              <a:ea typeface="Calibri"/>
              <a:cs typeface="Calibri"/>
              <a:sym typeface="Calibri"/>
            </a:endParaRPr>
          </a:p>
          <a:p>
            <a:pPr marL="0" lvl="0" indent="0" algn="l" rtl="0">
              <a:spcBef>
                <a:spcPts val="8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fabd5c5bf4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fabd5c5bf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g2f2350f5b56_0_6"/>
          <p:cNvSpPr txBox="1">
            <a:spLocks noGrp="1"/>
          </p:cNvSpPr>
          <p:nvPr>
            <p:ph type="ctrTitle"/>
          </p:nvPr>
        </p:nvSpPr>
        <p:spPr>
          <a:xfrm>
            <a:off x="415600" y="992767"/>
            <a:ext cx="11360700" cy="2361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700"/>
              <a:buFont typeface="Barlow"/>
              <a:buNone/>
              <a:defRPr sz="5700" b="1">
                <a:latin typeface="Barlow"/>
                <a:ea typeface="Barlow"/>
                <a:cs typeface="Barlow"/>
                <a:sym typeface="Barlow"/>
              </a:defRPr>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2" name="Google Shape;12;g2f2350f5b56_0_6"/>
          <p:cNvSpPr txBox="1">
            <a:spLocks noGrp="1"/>
          </p:cNvSpPr>
          <p:nvPr>
            <p:ph type="subTitle" idx="1"/>
          </p:nvPr>
        </p:nvSpPr>
        <p:spPr>
          <a:xfrm>
            <a:off x="415600" y="3354767"/>
            <a:ext cx="11360700" cy="14808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Font typeface="Barlow"/>
              <a:buNone/>
              <a:defRPr sz="3700">
                <a:latin typeface="Barlow"/>
                <a:ea typeface="Barlow"/>
                <a:cs typeface="Barlow"/>
                <a:sym typeface="Barlow"/>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3" name="Google Shape;13;g2f2350f5b56_0_6"/>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2f2350f5b56_0_41"/>
          <p:cNvSpPr/>
          <p:nvPr/>
        </p:nvSpPr>
        <p:spPr>
          <a:xfrm>
            <a:off x="6096000" y="328100"/>
            <a:ext cx="5725500" cy="5715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 name="Google Shape;47;g2f2350f5b56_0_41"/>
          <p:cNvSpPr txBox="1">
            <a:spLocks noGrp="1"/>
          </p:cNvSpPr>
          <p:nvPr>
            <p:ph type="title"/>
          </p:nvPr>
        </p:nvSpPr>
        <p:spPr>
          <a:xfrm>
            <a:off x="651367" y="1469300"/>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300"/>
              <a:buFont typeface="Barlow"/>
              <a:buNone/>
              <a:defRPr sz="5300">
                <a:latin typeface="Barlow"/>
                <a:ea typeface="Barlow"/>
                <a:cs typeface="Barlow"/>
                <a:sym typeface="Barlow"/>
              </a:defRPr>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8" name="Google Shape;48;g2f2350f5b56_0_41"/>
          <p:cNvSpPr txBox="1">
            <a:spLocks noGrp="1"/>
          </p:cNvSpPr>
          <p:nvPr>
            <p:ph type="subTitle" idx="1"/>
          </p:nvPr>
        </p:nvSpPr>
        <p:spPr>
          <a:xfrm>
            <a:off x="651367" y="35887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rgbClr val="666666"/>
              </a:buClr>
              <a:buSzPts val="2700"/>
              <a:buNone/>
              <a:defRPr sz="2700">
                <a:solidFill>
                  <a:srgbClr val="666666"/>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2f2350f5b56_0_41"/>
          <p:cNvSpPr txBox="1">
            <a:spLocks noGrp="1"/>
          </p:cNvSpPr>
          <p:nvPr>
            <p:ph type="body" idx="2"/>
          </p:nvPr>
        </p:nvSpPr>
        <p:spPr>
          <a:xfrm>
            <a:off x="6586000" y="813367"/>
            <a:ext cx="4591500" cy="47853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50" name="Google Shape;50;g2f2350f5b56_0_41"/>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2f2350f5b56_0_47"/>
          <p:cNvSpPr txBox="1">
            <a:spLocks noGrp="1"/>
          </p:cNvSpPr>
          <p:nvPr>
            <p:ph type="body" idx="1"/>
          </p:nvPr>
        </p:nvSpPr>
        <p:spPr>
          <a:xfrm>
            <a:off x="424333" y="51859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53" name="Google Shape;53;g2f2350f5b56_0_47"/>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2f2350f5b56_0_50"/>
          <p:cNvSpPr txBox="1">
            <a:spLocks noGrp="1"/>
          </p:cNvSpPr>
          <p:nvPr>
            <p:ph type="title" hasCustomPrompt="1"/>
          </p:nvPr>
        </p:nvSpPr>
        <p:spPr>
          <a:xfrm>
            <a:off x="415600" y="1859667"/>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6" name="Google Shape;56;g2f2350f5b56_0_5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7" name="Google Shape;57;g2f2350f5b56_0_50"/>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2f2350f5b56_0_54"/>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g2f2350f5b56_0_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g2f2350f5b56_0_5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3" name="Google Shape;63;g2f2350f5b56_0_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g2f2350f5b56_0_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g2f2350f5b56_0_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g2f2350f5b56_0_10"/>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Font typeface="Barlow"/>
              <a:buNone/>
              <a:defRPr sz="4800" b="1">
                <a:latin typeface="Barlow"/>
                <a:ea typeface="Barlow"/>
                <a:cs typeface="Barlow"/>
                <a:sym typeface="Barlow"/>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g2f2350f5b56_0_10"/>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with Copy">
  <p:cSld name="CUSTOM">
    <p:spTree>
      <p:nvGrpSpPr>
        <p:cNvPr id="1" name="Shape 17"/>
        <p:cNvGrpSpPr/>
        <p:nvPr/>
      </p:nvGrpSpPr>
      <p:grpSpPr>
        <a:xfrm>
          <a:off x="0" y="0"/>
          <a:ext cx="0" cy="0"/>
          <a:chOff x="0" y="0"/>
          <a:chExt cx="0" cy="0"/>
        </a:xfrm>
      </p:grpSpPr>
      <p:sp>
        <p:nvSpPr>
          <p:cNvPr id="18" name="Google Shape;18;g2f2350f5b56_0_13"/>
          <p:cNvSpPr txBox="1">
            <a:spLocks noGrp="1"/>
          </p:cNvSpPr>
          <p:nvPr>
            <p:ph type="title"/>
          </p:nvPr>
        </p:nvSpPr>
        <p:spPr>
          <a:xfrm>
            <a:off x="568800" y="826733"/>
            <a:ext cx="11054400" cy="763500"/>
          </a:xfrm>
          <a:prstGeom prst="rect">
            <a:avLst/>
          </a:prstGeom>
        </p:spPr>
        <p:txBody>
          <a:bodyPr spcFirstLastPara="1" wrap="square" lIns="121900" tIns="121900" rIns="121900" bIns="121900" anchor="t" anchorCtr="0">
            <a:normAutofit/>
          </a:bodyPr>
          <a:lstStyle>
            <a:lvl1pPr lvl="0" algn="ctr">
              <a:spcBef>
                <a:spcPts val="0"/>
              </a:spcBef>
              <a:spcAft>
                <a:spcPts val="0"/>
              </a:spcAft>
              <a:buSzPts val="3700"/>
              <a:buFont typeface="Barlow"/>
              <a:buNone/>
              <a:defRPr>
                <a:latin typeface="Barlow"/>
                <a:ea typeface="Barlow"/>
                <a:cs typeface="Barlow"/>
                <a:sym typeface="Barlow"/>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9" name="Google Shape;19;g2f2350f5b56_0_13"/>
          <p:cNvSpPr txBox="1">
            <a:spLocks noGrp="1"/>
          </p:cNvSpPr>
          <p:nvPr>
            <p:ph type="body" idx="1"/>
          </p:nvPr>
        </p:nvSpPr>
        <p:spPr>
          <a:xfrm>
            <a:off x="1451833" y="1924133"/>
            <a:ext cx="9463200" cy="3656100"/>
          </a:xfrm>
          <a:prstGeom prst="rect">
            <a:avLst/>
          </a:prstGeom>
        </p:spPr>
        <p:txBody>
          <a:bodyPr spcFirstLastPara="1" wrap="square" lIns="121900" tIns="121900" rIns="121900" bIns="121900" anchor="t" anchorCtr="0">
            <a:normAutofit/>
          </a:bodyPr>
          <a:lstStyle>
            <a:lvl1pPr marL="457200" lvl="0" indent="-400050">
              <a:spcBef>
                <a:spcPts val="0"/>
              </a:spcBef>
              <a:spcAft>
                <a:spcPts val="0"/>
              </a:spcAft>
              <a:buSzPts val="2700"/>
              <a:buChar char="●"/>
              <a:defRPr sz="2700"/>
            </a:lvl1pPr>
            <a:lvl2pPr marL="914400" lvl="1" indent="-381000">
              <a:spcBef>
                <a:spcPts val="0"/>
              </a:spcBef>
              <a:spcAft>
                <a:spcPts val="0"/>
              </a:spcAft>
              <a:buSzPts val="2400"/>
              <a:buChar char="○"/>
              <a:defRPr sz="2400"/>
            </a:lvl2pPr>
            <a:lvl3pPr marL="1371600" lvl="2" indent="-381000">
              <a:spcBef>
                <a:spcPts val="0"/>
              </a:spcBef>
              <a:spcAft>
                <a:spcPts val="0"/>
              </a:spcAft>
              <a:buSzPts val="2400"/>
              <a:buChar char="■"/>
              <a:defRPr sz="2400"/>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2f2350f5b56_0_16"/>
          <p:cNvSpPr txBox="1">
            <a:spLocks noGrp="1"/>
          </p:cNvSpPr>
          <p:nvPr>
            <p:ph type="title"/>
          </p:nvPr>
        </p:nvSpPr>
        <p:spPr>
          <a:xfrm>
            <a:off x="699700" y="593367"/>
            <a:ext cx="109065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Font typeface="Barlow"/>
              <a:buNone/>
              <a:defRPr b="1">
                <a:latin typeface="Barlow"/>
                <a:ea typeface="Barlow"/>
                <a:cs typeface="Barlow"/>
                <a:sym typeface="Barlow"/>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2f2350f5b56_0_16"/>
          <p:cNvSpPr txBox="1">
            <a:spLocks noGrp="1"/>
          </p:cNvSpPr>
          <p:nvPr>
            <p:ph type="body" idx="1"/>
          </p:nvPr>
        </p:nvSpPr>
        <p:spPr>
          <a:xfrm>
            <a:off x="699700" y="1536633"/>
            <a:ext cx="10574100" cy="4062000"/>
          </a:xfrm>
          <a:prstGeom prst="rect">
            <a:avLst/>
          </a:prstGeom>
        </p:spPr>
        <p:txBody>
          <a:bodyPr spcFirstLastPara="1" wrap="square" lIns="121900" tIns="121900" rIns="121900" bIns="121900" anchor="t" anchorCtr="0">
            <a:normAutofit/>
          </a:bodyPr>
          <a:lstStyle>
            <a:lvl1pPr marL="457200" lvl="0" indent="-400050">
              <a:spcBef>
                <a:spcPts val="0"/>
              </a:spcBef>
              <a:spcAft>
                <a:spcPts val="0"/>
              </a:spcAft>
              <a:buSzPts val="2700"/>
              <a:buChar char="●"/>
              <a:defRPr sz="2700"/>
            </a:lvl1pPr>
            <a:lvl2pPr marL="914400" lvl="1" indent="-381000">
              <a:spcBef>
                <a:spcPts val="0"/>
              </a:spcBef>
              <a:spcAft>
                <a:spcPts val="0"/>
              </a:spcAft>
              <a:buSzPts val="2400"/>
              <a:buFont typeface="Barlow"/>
              <a:buChar char="○"/>
              <a:defRPr sz="2400">
                <a:latin typeface="Barlow"/>
                <a:ea typeface="Barlow"/>
                <a:cs typeface="Barlow"/>
                <a:sym typeface="Barlow"/>
              </a:defRPr>
            </a:lvl2pPr>
            <a:lvl3pPr marL="1371600" lvl="2" indent="-381000">
              <a:spcBef>
                <a:spcPts val="0"/>
              </a:spcBef>
              <a:spcAft>
                <a:spcPts val="0"/>
              </a:spcAft>
              <a:buSzPts val="2400"/>
              <a:buFont typeface="Barlow"/>
              <a:buChar char="■"/>
              <a:defRPr sz="2400">
                <a:latin typeface="Barlow"/>
                <a:ea typeface="Barlow"/>
                <a:cs typeface="Barlow"/>
                <a:sym typeface="Barlow"/>
              </a:defRPr>
            </a:lvl3pPr>
            <a:lvl4pPr marL="1828800" lvl="3" indent="-381000">
              <a:spcBef>
                <a:spcPts val="0"/>
              </a:spcBef>
              <a:spcAft>
                <a:spcPts val="0"/>
              </a:spcAft>
              <a:buSzPts val="2400"/>
              <a:buFont typeface="Barlow"/>
              <a:buChar char="●"/>
              <a:defRPr sz="2400">
                <a:latin typeface="Barlow"/>
                <a:ea typeface="Barlow"/>
                <a:cs typeface="Barlow"/>
                <a:sym typeface="Barlow"/>
              </a:defRPr>
            </a:lvl4pPr>
            <a:lvl5pPr marL="2286000" lvl="4" indent="-381000">
              <a:spcBef>
                <a:spcPts val="0"/>
              </a:spcBef>
              <a:spcAft>
                <a:spcPts val="0"/>
              </a:spcAft>
              <a:buSzPts val="2400"/>
              <a:buFont typeface="Barlow"/>
              <a:buChar char="○"/>
              <a:defRPr sz="2400">
                <a:latin typeface="Barlow"/>
                <a:ea typeface="Barlow"/>
                <a:cs typeface="Barlow"/>
                <a:sym typeface="Barlow"/>
              </a:defRPr>
            </a:lvl5pPr>
            <a:lvl6pPr marL="2743200" lvl="5" indent="-381000">
              <a:spcBef>
                <a:spcPts val="0"/>
              </a:spcBef>
              <a:spcAft>
                <a:spcPts val="0"/>
              </a:spcAft>
              <a:buSzPts val="2400"/>
              <a:buFont typeface="Barlow"/>
              <a:buChar char="■"/>
              <a:defRPr sz="2400">
                <a:latin typeface="Barlow"/>
                <a:ea typeface="Barlow"/>
                <a:cs typeface="Barlow"/>
                <a:sym typeface="Barlow"/>
              </a:defRPr>
            </a:lvl6pPr>
            <a:lvl7pPr marL="3200400" lvl="6" indent="-381000">
              <a:spcBef>
                <a:spcPts val="0"/>
              </a:spcBef>
              <a:spcAft>
                <a:spcPts val="0"/>
              </a:spcAft>
              <a:buSzPts val="2400"/>
              <a:buFont typeface="Barlow"/>
              <a:buChar char="●"/>
              <a:defRPr sz="2400">
                <a:latin typeface="Barlow"/>
                <a:ea typeface="Barlow"/>
                <a:cs typeface="Barlow"/>
                <a:sym typeface="Barlow"/>
              </a:defRPr>
            </a:lvl7pPr>
            <a:lvl8pPr marL="3657600" lvl="7" indent="-381000">
              <a:spcBef>
                <a:spcPts val="0"/>
              </a:spcBef>
              <a:spcAft>
                <a:spcPts val="0"/>
              </a:spcAft>
              <a:buSzPts val="2400"/>
              <a:buFont typeface="Barlow"/>
              <a:buChar char="○"/>
              <a:defRPr sz="2400">
                <a:latin typeface="Barlow"/>
                <a:ea typeface="Barlow"/>
                <a:cs typeface="Barlow"/>
                <a:sym typeface="Barlow"/>
              </a:defRPr>
            </a:lvl8pPr>
            <a:lvl9pPr marL="4114800" lvl="8" indent="-381000">
              <a:spcBef>
                <a:spcPts val="0"/>
              </a:spcBef>
              <a:spcAft>
                <a:spcPts val="0"/>
              </a:spcAft>
              <a:buSzPts val="2400"/>
              <a:buFont typeface="Barlow"/>
              <a:buChar char="■"/>
              <a:defRPr sz="2400">
                <a:latin typeface="Barlow"/>
                <a:ea typeface="Barlow"/>
                <a:cs typeface="Barlow"/>
                <a:sym typeface="Barlow"/>
              </a:defRPr>
            </a:lvl9pPr>
          </a:lstStyle>
          <a:p>
            <a:endParaRPr/>
          </a:p>
        </p:txBody>
      </p:sp>
      <p:sp>
        <p:nvSpPr>
          <p:cNvPr id="23" name="Google Shape;23;g2f2350f5b56_0_16"/>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2f2350f5b56_0_2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Font typeface="Barlow"/>
              <a:buNone/>
              <a:defRPr>
                <a:latin typeface="Barlow"/>
                <a:ea typeface="Barlow"/>
                <a:cs typeface="Barlow"/>
                <a:sym typeface="Barlow"/>
              </a:defRPr>
            </a:lvl1pPr>
            <a:lvl2pPr lvl="1">
              <a:spcBef>
                <a:spcPts val="0"/>
              </a:spcBef>
              <a:spcAft>
                <a:spcPts val="0"/>
              </a:spcAft>
              <a:buSzPts val="3700"/>
              <a:buFont typeface="Barlow"/>
              <a:buNone/>
              <a:defRPr b="1">
                <a:latin typeface="Barlow"/>
                <a:ea typeface="Barlow"/>
                <a:cs typeface="Barlow"/>
                <a:sym typeface="Barlow"/>
              </a:defRPr>
            </a:lvl2pPr>
            <a:lvl3pPr lvl="2">
              <a:spcBef>
                <a:spcPts val="0"/>
              </a:spcBef>
              <a:spcAft>
                <a:spcPts val="0"/>
              </a:spcAft>
              <a:buSzPts val="3700"/>
              <a:buFont typeface="Barlow"/>
              <a:buNone/>
              <a:defRPr b="1">
                <a:latin typeface="Barlow"/>
                <a:ea typeface="Barlow"/>
                <a:cs typeface="Barlow"/>
                <a:sym typeface="Barlow"/>
              </a:defRPr>
            </a:lvl3pPr>
            <a:lvl4pPr lvl="3">
              <a:spcBef>
                <a:spcPts val="0"/>
              </a:spcBef>
              <a:spcAft>
                <a:spcPts val="0"/>
              </a:spcAft>
              <a:buSzPts val="3700"/>
              <a:buFont typeface="Barlow"/>
              <a:buNone/>
              <a:defRPr b="1">
                <a:latin typeface="Barlow"/>
                <a:ea typeface="Barlow"/>
                <a:cs typeface="Barlow"/>
                <a:sym typeface="Barlow"/>
              </a:defRPr>
            </a:lvl4pPr>
            <a:lvl5pPr lvl="4">
              <a:spcBef>
                <a:spcPts val="0"/>
              </a:spcBef>
              <a:spcAft>
                <a:spcPts val="0"/>
              </a:spcAft>
              <a:buSzPts val="3700"/>
              <a:buFont typeface="Barlow"/>
              <a:buNone/>
              <a:defRPr b="1">
                <a:latin typeface="Barlow"/>
                <a:ea typeface="Barlow"/>
                <a:cs typeface="Barlow"/>
                <a:sym typeface="Barlow"/>
              </a:defRPr>
            </a:lvl5pPr>
            <a:lvl6pPr lvl="5">
              <a:spcBef>
                <a:spcPts val="0"/>
              </a:spcBef>
              <a:spcAft>
                <a:spcPts val="0"/>
              </a:spcAft>
              <a:buSzPts val="3700"/>
              <a:buFont typeface="Barlow"/>
              <a:buNone/>
              <a:defRPr b="1">
                <a:latin typeface="Barlow"/>
                <a:ea typeface="Barlow"/>
                <a:cs typeface="Barlow"/>
                <a:sym typeface="Barlow"/>
              </a:defRPr>
            </a:lvl6pPr>
            <a:lvl7pPr lvl="6">
              <a:spcBef>
                <a:spcPts val="0"/>
              </a:spcBef>
              <a:spcAft>
                <a:spcPts val="0"/>
              </a:spcAft>
              <a:buSzPts val="3700"/>
              <a:buFont typeface="Barlow"/>
              <a:buNone/>
              <a:defRPr b="1">
                <a:latin typeface="Barlow"/>
                <a:ea typeface="Barlow"/>
                <a:cs typeface="Barlow"/>
                <a:sym typeface="Barlow"/>
              </a:defRPr>
            </a:lvl7pPr>
            <a:lvl8pPr lvl="7">
              <a:spcBef>
                <a:spcPts val="0"/>
              </a:spcBef>
              <a:spcAft>
                <a:spcPts val="0"/>
              </a:spcAft>
              <a:buSzPts val="3700"/>
              <a:buFont typeface="Barlow"/>
              <a:buNone/>
              <a:defRPr b="1">
                <a:latin typeface="Barlow"/>
                <a:ea typeface="Barlow"/>
                <a:cs typeface="Barlow"/>
                <a:sym typeface="Barlow"/>
              </a:defRPr>
            </a:lvl8pPr>
            <a:lvl9pPr lvl="8">
              <a:spcBef>
                <a:spcPts val="0"/>
              </a:spcBef>
              <a:spcAft>
                <a:spcPts val="0"/>
              </a:spcAft>
              <a:buSzPts val="3700"/>
              <a:buFont typeface="Barlow"/>
              <a:buNone/>
              <a:defRPr b="1">
                <a:latin typeface="Barlow"/>
                <a:ea typeface="Barlow"/>
                <a:cs typeface="Barlow"/>
                <a:sym typeface="Barlow"/>
              </a:defRPr>
            </a:lvl9pPr>
          </a:lstStyle>
          <a:p>
            <a:endParaRPr/>
          </a:p>
        </p:txBody>
      </p:sp>
      <p:sp>
        <p:nvSpPr>
          <p:cNvPr id="26" name="Google Shape;26;g2f2350f5b56_0_20"/>
          <p:cNvSpPr txBox="1">
            <a:spLocks noGrp="1"/>
          </p:cNvSpPr>
          <p:nvPr>
            <p:ph type="body" idx="1"/>
          </p:nvPr>
        </p:nvSpPr>
        <p:spPr>
          <a:xfrm>
            <a:off x="454800" y="1536633"/>
            <a:ext cx="52941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g2f2350f5b56_0_2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74650">
              <a:spcBef>
                <a:spcPts val="0"/>
              </a:spcBef>
              <a:spcAft>
                <a:spcPts val="0"/>
              </a:spcAft>
              <a:buSzPts val="2300"/>
              <a:buChar char="●"/>
              <a:defRPr sz="23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8" name="Google Shape;28;g2f2350f5b56_0_20"/>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2f2350f5b56_0_25"/>
          <p:cNvSpPr txBox="1">
            <a:spLocks noGrp="1"/>
          </p:cNvSpPr>
          <p:nvPr>
            <p:ph type="title"/>
          </p:nvPr>
        </p:nvSpPr>
        <p:spPr>
          <a:xfrm>
            <a:off x="664700" y="593367"/>
            <a:ext cx="109065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Font typeface="Barlow"/>
              <a:buNone/>
              <a:defRPr>
                <a:latin typeface="Barlow"/>
                <a:ea typeface="Barlow"/>
                <a:cs typeface="Barlow"/>
                <a:sym typeface="Barlow"/>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2f2350f5b56_0_25"/>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lumn with Image">
  <p:cSld name="ONE_COLUMN_TEXT">
    <p:spTree>
      <p:nvGrpSpPr>
        <p:cNvPr id="1" name="Shape 32"/>
        <p:cNvGrpSpPr/>
        <p:nvPr/>
      </p:nvGrpSpPr>
      <p:grpSpPr>
        <a:xfrm>
          <a:off x="0" y="0"/>
          <a:ext cx="0" cy="0"/>
          <a:chOff x="0" y="0"/>
          <a:chExt cx="0" cy="0"/>
        </a:xfrm>
      </p:grpSpPr>
      <p:sp>
        <p:nvSpPr>
          <p:cNvPr id="33" name="Google Shape;33;g2f2350f5b56_0_28"/>
          <p:cNvSpPr txBox="1">
            <a:spLocks noGrp="1"/>
          </p:cNvSpPr>
          <p:nvPr>
            <p:ph type="title"/>
          </p:nvPr>
        </p:nvSpPr>
        <p:spPr>
          <a:xfrm>
            <a:off x="637833" y="1471067"/>
            <a:ext cx="49212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2900"/>
              <a:buFont typeface="Barlow"/>
              <a:buNone/>
              <a:defRPr sz="2900">
                <a:latin typeface="Barlow"/>
                <a:ea typeface="Barlow"/>
                <a:cs typeface="Barlow"/>
                <a:sym typeface="Barlow"/>
              </a:defRPr>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2f2350f5b56_0_28"/>
          <p:cNvSpPr txBox="1">
            <a:spLocks noGrp="1"/>
          </p:cNvSpPr>
          <p:nvPr>
            <p:ph type="body" idx="1"/>
          </p:nvPr>
        </p:nvSpPr>
        <p:spPr>
          <a:xfrm>
            <a:off x="637833" y="2667000"/>
            <a:ext cx="4505700" cy="3425100"/>
          </a:xfrm>
          <a:prstGeom prst="rect">
            <a:avLst/>
          </a:prstGeom>
        </p:spPr>
        <p:txBody>
          <a:bodyPr spcFirstLastPara="1" wrap="square" lIns="121900" tIns="121900" rIns="121900" bIns="121900" anchor="t" anchorCtr="0">
            <a:normAutofit/>
          </a:bodyPr>
          <a:lstStyle>
            <a:lvl1pPr marL="457200" lvl="0" indent="-400050">
              <a:spcBef>
                <a:spcPts val="0"/>
              </a:spcBef>
              <a:spcAft>
                <a:spcPts val="0"/>
              </a:spcAft>
              <a:buSzPts val="2700"/>
              <a:buChar char="●"/>
              <a:defRPr sz="27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5" name="Google Shape;35;g2f2350f5b56_0_28"/>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g2f2350f5b56_0_28"/>
          <p:cNvSpPr/>
          <p:nvPr/>
        </p:nvSpPr>
        <p:spPr>
          <a:xfrm>
            <a:off x="6040100" y="345367"/>
            <a:ext cx="5802000" cy="5648100"/>
          </a:xfrm>
          <a:prstGeom prst="roundRect">
            <a:avLst>
              <a:gd name="adj" fmla="val 3739"/>
            </a:avLst>
          </a:prstGeom>
          <a:solidFill>
            <a:schemeClr val="l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highlight>
                <a:schemeClr val="lt1"/>
              </a:highlight>
              <a:latin typeface="Barlow Medium"/>
              <a:ea typeface="Barlow Medium"/>
              <a:cs typeface="Barlow Medium"/>
              <a:sym typeface="Barlow Mediu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ide Image">
  <p:cSld name="ONE_COLUMN_TEXT_1">
    <p:spTree>
      <p:nvGrpSpPr>
        <p:cNvPr id="1" name="Shape 37"/>
        <p:cNvGrpSpPr/>
        <p:nvPr/>
      </p:nvGrpSpPr>
      <p:grpSpPr>
        <a:xfrm>
          <a:off x="0" y="0"/>
          <a:ext cx="0" cy="0"/>
          <a:chOff x="0" y="0"/>
          <a:chExt cx="0" cy="0"/>
        </a:xfrm>
      </p:grpSpPr>
      <p:sp>
        <p:nvSpPr>
          <p:cNvPr id="38" name="Google Shape;38;g2f2350f5b56_0_33"/>
          <p:cNvSpPr txBox="1">
            <a:spLocks noGrp="1"/>
          </p:cNvSpPr>
          <p:nvPr>
            <p:ph type="title"/>
          </p:nvPr>
        </p:nvSpPr>
        <p:spPr>
          <a:xfrm>
            <a:off x="489767" y="439033"/>
            <a:ext cx="11241900" cy="689100"/>
          </a:xfrm>
          <a:prstGeom prst="rect">
            <a:avLst/>
          </a:prstGeom>
        </p:spPr>
        <p:txBody>
          <a:bodyPr spcFirstLastPara="1" wrap="square" lIns="121900" tIns="121900" rIns="121900" bIns="121900" anchor="b" anchorCtr="0">
            <a:normAutofit/>
          </a:bodyPr>
          <a:lstStyle>
            <a:lvl1pPr lvl="0" rtl="0">
              <a:spcBef>
                <a:spcPts val="0"/>
              </a:spcBef>
              <a:spcAft>
                <a:spcPts val="0"/>
              </a:spcAft>
              <a:buSzPts val="2900"/>
              <a:buFont typeface="Barlow"/>
              <a:buNone/>
              <a:defRPr sz="2900">
                <a:latin typeface="Barlow"/>
                <a:ea typeface="Barlow"/>
                <a:cs typeface="Barlow"/>
                <a:sym typeface="Barlow"/>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9" name="Google Shape;39;g2f2350f5b56_0_33"/>
          <p:cNvSpPr txBox="1">
            <a:spLocks noGrp="1"/>
          </p:cNvSpPr>
          <p:nvPr>
            <p:ph type="body" idx="1"/>
          </p:nvPr>
        </p:nvSpPr>
        <p:spPr>
          <a:xfrm>
            <a:off x="489767" y="1128233"/>
            <a:ext cx="11241900" cy="1285500"/>
          </a:xfrm>
          <a:prstGeom prst="rect">
            <a:avLst/>
          </a:prstGeom>
        </p:spPr>
        <p:txBody>
          <a:bodyPr spcFirstLastPara="1" wrap="square" lIns="121900" tIns="121900" rIns="121900" bIns="121900" anchor="t" anchorCtr="0">
            <a:normAutofit/>
          </a:bodyPr>
          <a:lstStyle>
            <a:lvl1pPr marL="457200" lvl="0" indent="-400050" rtl="0">
              <a:spcBef>
                <a:spcPts val="0"/>
              </a:spcBef>
              <a:spcAft>
                <a:spcPts val="0"/>
              </a:spcAft>
              <a:buSzPts val="2700"/>
              <a:buChar char="●"/>
              <a:defRPr sz="27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40" name="Google Shape;40;g2f2350f5b56_0_33"/>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g2f2350f5b56_0_33"/>
          <p:cNvSpPr/>
          <p:nvPr/>
        </p:nvSpPr>
        <p:spPr>
          <a:xfrm>
            <a:off x="378767" y="2413833"/>
            <a:ext cx="11452500" cy="3579600"/>
          </a:xfrm>
          <a:prstGeom prst="roundRect">
            <a:avLst>
              <a:gd name="adj" fmla="val 6132"/>
            </a:avLst>
          </a:prstGeom>
          <a:solidFill>
            <a:schemeClr val="l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highlight>
                <a:schemeClr val="lt1"/>
              </a:highlight>
              <a:latin typeface="Barlow Medium"/>
              <a:ea typeface="Barlow Medium"/>
              <a:cs typeface="Barlow Medium"/>
              <a:sym typeface="Barlow Medium"/>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2f2350f5b56_0_38"/>
          <p:cNvSpPr txBox="1">
            <a:spLocks noGrp="1"/>
          </p:cNvSpPr>
          <p:nvPr>
            <p:ph type="title"/>
          </p:nvPr>
        </p:nvSpPr>
        <p:spPr>
          <a:xfrm>
            <a:off x="644900" y="566200"/>
            <a:ext cx="10724700" cy="51636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accent1"/>
              </a:buClr>
              <a:buSzPts val="6400"/>
              <a:buFont typeface="Barlow"/>
              <a:buNone/>
              <a:defRPr sz="6400">
                <a:solidFill>
                  <a:schemeClr val="accent1"/>
                </a:solidFill>
                <a:latin typeface="Barlow"/>
                <a:ea typeface="Barlow"/>
                <a:cs typeface="Barlow"/>
                <a:sym typeface="Barlow"/>
              </a:defRPr>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44" name="Google Shape;44;g2f2350f5b56_0_38"/>
          <p:cNvSpPr txBox="1">
            <a:spLocks noGrp="1"/>
          </p:cNvSpPr>
          <p:nvPr>
            <p:ph type="sldNum" idx="12"/>
          </p:nvPr>
        </p:nvSpPr>
        <p:spPr>
          <a:xfrm>
            <a:off x="11112500" y="5598600"/>
            <a:ext cx="619200" cy="4452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g2f2350f5b56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rgbClr val="01486B"/>
              </a:buClr>
              <a:buSzPts val="3700"/>
              <a:buFont typeface="Roboto"/>
              <a:buNone/>
              <a:defRPr sz="3700" b="1">
                <a:solidFill>
                  <a:srgbClr val="01486B"/>
                </a:solidFill>
                <a:latin typeface="Roboto"/>
                <a:ea typeface="Roboto"/>
                <a:cs typeface="Roboto"/>
                <a:sym typeface="Roboto"/>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g2f2350f5b56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Barlow Medium"/>
              <a:buChar char="●"/>
              <a:defRPr sz="2400">
                <a:solidFill>
                  <a:schemeClr val="dk2"/>
                </a:solidFill>
                <a:latin typeface="Barlow Medium"/>
                <a:ea typeface="Barlow Medium"/>
                <a:cs typeface="Barlow Medium"/>
                <a:sym typeface="Barlow Medium"/>
              </a:defRPr>
            </a:lvl1pPr>
            <a:lvl2pPr marL="914400" lvl="1"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2pPr>
            <a:lvl3pPr marL="1371600" lvl="2"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3pPr>
            <a:lvl4pPr marL="1828800" lvl="3"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4pPr>
            <a:lvl5pPr marL="2286000" lvl="4"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5pPr>
            <a:lvl6pPr marL="2743200" lvl="5"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6pPr>
            <a:lvl7pPr marL="3200400" lvl="6"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7pPr>
            <a:lvl8pPr marL="3657600" lvl="7"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8pPr>
            <a:lvl9pPr marL="4114800" lvl="8" indent="-349250">
              <a:lnSpc>
                <a:spcPct val="115000"/>
              </a:lnSpc>
              <a:spcBef>
                <a:spcPts val="0"/>
              </a:spcBef>
              <a:spcAft>
                <a:spcPts val="0"/>
              </a:spcAft>
              <a:buClr>
                <a:schemeClr val="dk2"/>
              </a:buClr>
              <a:buSzPts val="1900"/>
              <a:buFont typeface="Barlow"/>
              <a:buChar char="■"/>
              <a:defRPr sz="1900">
                <a:solidFill>
                  <a:schemeClr val="dk2"/>
                </a:solidFill>
                <a:latin typeface="Barlow"/>
                <a:ea typeface="Barlow"/>
                <a:cs typeface="Barlow"/>
                <a:sym typeface="Barlow"/>
              </a:defRPr>
            </a:lvl9pPr>
          </a:lstStyle>
          <a:p>
            <a:endParaRPr/>
          </a:p>
        </p:txBody>
      </p:sp>
      <p:sp>
        <p:nvSpPr>
          <p:cNvPr id="8" name="Google Shape;8;g2f2350f5b56_0_0"/>
          <p:cNvSpPr txBox="1">
            <a:spLocks noGrp="1"/>
          </p:cNvSpPr>
          <p:nvPr>
            <p:ph type="sldNum" idx="12"/>
          </p:nvPr>
        </p:nvSpPr>
        <p:spPr>
          <a:xfrm>
            <a:off x="11112500" y="5598600"/>
            <a:ext cx="619200" cy="4452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g2f2350f5b56_0_0"/>
          <p:cNvSpPr txBox="1"/>
          <p:nvPr/>
        </p:nvSpPr>
        <p:spPr>
          <a:xfrm>
            <a:off x="7742061" y="6353000"/>
            <a:ext cx="4449900" cy="5052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Clr>
                <a:schemeClr val="dk1"/>
              </a:buClr>
              <a:buSzPts val="1100"/>
              <a:buFont typeface="Arial"/>
              <a:buNone/>
            </a:pPr>
            <a:r>
              <a:rPr lang="en-US" sz="1700" b="1">
                <a:solidFill>
                  <a:schemeClr val="lt1"/>
                </a:solidFill>
                <a:latin typeface="Barlow"/>
                <a:ea typeface="Barlow"/>
                <a:cs typeface="Barlow"/>
                <a:sym typeface="Barlow"/>
              </a:rPr>
              <a:t>Bringing Instruments to Market</a:t>
            </a:r>
            <a:endParaRPr sz="1700" b="1">
              <a:solidFill>
                <a:schemeClr val="lt1"/>
              </a:solidFill>
              <a:latin typeface="Barlow"/>
              <a:ea typeface="Barlow"/>
              <a:cs typeface="Barlow"/>
              <a:sym typeface="Barlow"/>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
          <p:cNvPicPr preferRelativeResize="0"/>
          <p:nvPr/>
        </p:nvPicPr>
        <p:blipFill>
          <a:blip r:embed="rId3">
            <a:alphaModFix/>
          </a:blip>
          <a:stretch>
            <a:fillRect/>
          </a:stretch>
        </p:blipFill>
        <p:spPr>
          <a:xfrm>
            <a:off x="0" y="0"/>
            <a:ext cx="12192000" cy="68395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fabd5c5bf4_0_4"/>
          <p:cNvSpPr txBox="1">
            <a:spLocks noGrp="1"/>
          </p:cNvSpPr>
          <p:nvPr>
            <p:ph type="title"/>
          </p:nvPr>
        </p:nvSpPr>
        <p:spPr>
          <a:xfrm>
            <a:off x="699700" y="593367"/>
            <a:ext cx="109065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Launching Something New</a:t>
            </a:r>
            <a:endParaRPr/>
          </a:p>
        </p:txBody>
      </p:sp>
      <p:sp>
        <p:nvSpPr>
          <p:cNvPr id="125" name="Google Shape;125;g2fabd5c5bf4_0_4"/>
          <p:cNvSpPr txBox="1">
            <a:spLocks noGrp="1"/>
          </p:cNvSpPr>
          <p:nvPr>
            <p:ph type="body" idx="1"/>
          </p:nvPr>
        </p:nvSpPr>
        <p:spPr>
          <a:xfrm>
            <a:off x="699700" y="1782608"/>
            <a:ext cx="10574100" cy="4062000"/>
          </a:xfrm>
          <a:prstGeom prst="rect">
            <a:avLst/>
          </a:prstGeom>
        </p:spPr>
        <p:txBody>
          <a:bodyPr spcFirstLastPara="1" wrap="square" lIns="121900" tIns="121900" rIns="121900" bIns="121900" anchor="t" anchorCtr="0">
            <a:normAutofit/>
          </a:bodyPr>
          <a:lstStyle/>
          <a:p>
            <a:pPr marL="0" lvl="0" indent="0" algn="l" rtl="0">
              <a:lnSpc>
                <a:spcPct val="107916"/>
              </a:lnSpc>
              <a:spcBef>
                <a:spcPts val="0"/>
              </a:spcBef>
              <a:spcAft>
                <a:spcPts val="0"/>
              </a:spcAft>
              <a:buClr>
                <a:schemeClr val="dk1"/>
              </a:buClr>
              <a:buSzPts val="1100"/>
              <a:buFont typeface="Arial"/>
              <a:buNone/>
            </a:pPr>
            <a:r>
              <a:rPr lang="en-US" sz="3000"/>
              <a:t>Starting with an idea, makers move through research, prototyping, testing, manufacturing, and more before a launch is possible. </a:t>
            </a:r>
            <a:br>
              <a:rPr lang="en-US" sz="3000"/>
            </a:br>
            <a:endParaRPr sz="3000"/>
          </a:p>
          <a:p>
            <a:pPr marL="0" lvl="0" indent="0" algn="l" rtl="0">
              <a:lnSpc>
                <a:spcPct val="107916"/>
              </a:lnSpc>
              <a:spcBef>
                <a:spcPts val="800"/>
              </a:spcBef>
              <a:spcAft>
                <a:spcPts val="800"/>
              </a:spcAft>
              <a:buClr>
                <a:schemeClr val="dk1"/>
              </a:buClr>
              <a:buSzPts val="1100"/>
              <a:buFont typeface="Arial"/>
              <a:buNone/>
            </a:pPr>
            <a:r>
              <a:rPr lang="en-US" sz="3000"/>
              <a:t>Once a product hits the market, it can completely change the landscape of music making.</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699700" y="593367"/>
            <a:ext cx="109065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sz="4000"/>
              <a:t>Let's Brainstorm</a:t>
            </a:r>
            <a:endParaRPr sz="4000"/>
          </a:p>
        </p:txBody>
      </p:sp>
      <p:sp>
        <p:nvSpPr>
          <p:cNvPr id="131" name="Google Shape;131;p7"/>
          <p:cNvSpPr txBox="1">
            <a:spLocks noGrp="1"/>
          </p:cNvSpPr>
          <p:nvPr>
            <p:ph type="body" idx="1"/>
          </p:nvPr>
        </p:nvSpPr>
        <p:spPr>
          <a:xfrm>
            <a:off x="699700" y="1972058"/>
            <a:ext cx="10574100" cy="40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600"/>
              </a:spcAft>
              <a:buNone/>
            </a:pPr>
            <a:r>
              <a:rPr lang="en-US" sz="3000"/>
              <a:t>What popular instruments do you know of that exist today?</a:t>
            </a:r>
            <a:endParaRPr>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699700" y="593367"/>
            <a:ext cx="109065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Create Your Own Instrument</a:t>
            </a:r>
            <a:endParaRPr/>
          </a:p>
        </p:txBody>
      </p:sp>
      <p:sp>
        <p:nvSpPr>
          <p:cNvPr id="137" name="Google Shape;137;p8"/>
          <p:cNvSpPr txBox="1">
            <a:spLocks noGrp="1"/>
          </p:cNvSpPr>
          <p:nvPr>
            <p:ph type="body" idx="1"/>
          </p:nvPr>
        </p:nvSpPr>
        <p:spPr>
          <a:xfrm>
            <a:off x="443175" y="1536625"/>
            <a:ext cx="11301000" cy="4062000"/>
          </a:xfrm>
          <a:prstGeom prst="rect">
            <a:avLst/>
          </a:prstGeom>
          <a:noFill/>
          <a:ln>
            <a:noFill/>
          </a:ln>
        </p:spPr>
        <p:txBody>
          <a:bodyPr spcFirstLastPara="1" wrap="square" lIns="91425" tIns="45700" rIns="91425" bIns="45700" anchor="t" anchorCtr="0">
            <a:noAutofit/>
          </a:bodyPr>
          <a:lstStyle/>
          <a:p>
            <a:pPr marL="609600" lvl="0" indent="-469900" algn="l" rtl="0">
              <a:spcBef>
                <a:spcPts val="0"/>
              </a:spcBef>
              <a:spcAft>
                <a:spcPts val="0"/>
              </a:spcAft>
              <a:buSzPts val="2600"/>
              <a:buChar char="●"/>
            </a:pPr>
            <a:r>
              <a:rPr lang="en-US" sz="2600"/>
              <a:t>You will create your own new instrument idea and work on a marketing campaign to convince others that this instrument should be widely used by the public. </a:t>
            </a:r>
            <a:endParaRPr sz="2600"/>
          </a:p>
          <a:p>
            <a:pPr marL="609600" lvl="0" indent="-469900" algn="l" rtl="0">
              <a:spcBef>
                <a:spcPts val="0"/>
              </a:spcBef>
              <a:spcAft>
                <a:spcPts val="0"/>
              </a:spcAft>
              <a:buSzPts val="2600"/>
              <a:buChar char="●"/>
            </a:pPr>
            <a:r>
              <a:rPr lang="en-US" sz="2600"/>
              <a:t>Alone or in a small group,  use the guiding worksheet to research and create a visual prototype of your instrument through a drawing or design software. </a:t>
            </a:r>
            <a:endParaRPr sz="2600"/>
          </a:p>
          <a:p>
            <a:pPr marL="609600" lvl="0" indent="-469900" algn="l" rtl="0">
              <a:spcBef>
                <a:spcPts val="0"/>
              </a:spcBef>
              <a:spcAft>
                <a:spcPts val="0"/>
              </a:spcAft>
              <a:buSzPts val="2600"/>
              <a:buChar char="●"/>
            </a:pPr>
            <a:r>
              <a:rPr lang="en-US" sz="2600"/>
              <a:t>Next, create a brochure detailing your instrument. Be sure to include...</a:t>
            </a:r>
            <a:endParaRPr sz="2600"/>
          </a:p>
          <a:p>
            <a:pPr marL="1219200" lvl="1" indent="-450850" algn="l" rtl="0">
              <a:spcBef>
                <a:spcPts val="0"/>
              </a:spcBef>
              <a:spcAft>
                <a:spcPts val="0"/>
              </a:spcAft>
              <a:buSzPts val="2300"/>
              <a:buFont typeface="Barlow Medium"/>
              <a:buChar char="○"/>
            </a:pPr>
            <a:r>
              <a:rPr lang="en-US" sz="2300">
                <a:latin typeface="Barlow Medium"/>
                <a:ea typeface="Barlow Medium"/>
                <a:cs typeface="Barlow Medium"/>
                <a:sym typeface="Barlow Medium"/>
              </a:rPr>
              <a:t>How it sounds</a:t>
            </a:r>
            <a:endParaRPr sz="2300">
              <a:latin typeface="Barlow Medium"/>
              <a:ea typeface="Barlow Medium"/>
              <a:cs typeface="Barlow Medium"/>
              <a:sym typeface="Barlow Medium"/>
            </a:endParaRPr>
          </a:p>
          <a:p>
            <a:pPr marL="1219200" lvl="1" indent="-450850" algn="l" rtl="0">
              <a:spcBef>
                <a:spcPts val="0"/>
              </a:spcBef>
              <a:spcAft>
                <a:spcPts val="0"/>
              </a:spcAft>
              <a:buSzPts val="2300"/>
              <a:buFont typeface="Barlow Medium"/>
              <a:buChar char="○"/>
            </a:pPr>
            <a:r>
              <a:rPr lang="en-US" sz="2300">
                <a:latin typeface="Barlow Medium"/>
                <a:ea typeface="Barlow Medium"/>
                <a:cs typeface="Barlow Medium"/>
                <a:sym typeface="Barlow Medium"/>
              </a:rPr>
              <a:t>A case for why the viewer should purchase this instrument.</a:t>
            </a:r>
            <a:endParaRPr sz="2300">
              <a:latin typeface="Barlow Medium"/>
              <a:ea typeface="Barlow Medium"/>
              <a:cs typeface="Barlow Medium"/>
              <a:sym typeface="Barlow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699700" y="593367"/>
            <a:ext cx="109065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Wrap-Up</a:t>
            </a:r>
            <a:endParaRPr/>
          </a:p>
        </p:txBody>
      </p:sp>
      <p:sp>
        <p:nvSpPr>
          <p:cNvPr id="143" name="Google Shape;143;p9"/>
          <p:cNvSpPr txBox="1">
            <a:spLocks noGrp="1"/>
          </p:cNvSpPr>
          <p:nvPr>
            <p:ph type="body" idx="1"/>
          </p:nvPr>
        </p:nvSpPr>
        <p:spPr>
          <a:xfrm>
            <a:off x="699700" y="1716183"/>
            <a:ext cx="10574100" cy="40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600"/>
              </a:spcAft>
              <a:buNone/>
            </a:pPr>
            <a:r>
              <a:rPr lang="en-US" sz="3000"/>
              <a:t>Answer the Exit Ticket Question on your worksheet.</a:t>
            </a:r>
            <a:endParaRPr>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f47e9e0b17_0_5"/>
          <p:cNvSpPr txBox="1">
            <a:spLocks noGrp="1"/>
          </p:cNvSpPr>
          <p:nvPr>
            <p:ph type="title"/>
          </p:nvPr>
        </p:nvSpPr>
        <p:spPr>
          <a:xfrm>
            <a:off x="699700" y="593367"/>
            <a:ext cx="109065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Clr>
                <a:schemeClr val="dk1"/>
              </a:buClr>
              <a:buSzPct val="30386"/>
              <a:buFont typeface="Arial"/>
              <a:buNone/>
            </a:pPr>
            <a:r>
              <a:rPr lang="en-US" sz="3620">
                <a:solidFill>
                  <a:schemeClr val="accent1"/>
                </a:solidFill>
              </a:rPr>
              <a:t>Consider a Career in Music!</a:t>
            </a:r>
            <a:endParaRPr sz="4300">
              <a:solidFill>
                <a:schemeClr val="accent1"/>
              </a:solidFill>
              <a:latin typeface="Roboto"/>
              <a:ea typeface="Roboto"/>
              <a:cs typeface="Roboto"/>
              <a:sym typeface="Roboto"/>
            </a:endParaRPr>
          </a:p>
          <a:p>
            <a:pPr marL="0" lvl="0" indent="0" algn="l" rtl="0">
              <a:spcBef>
                <a:spcPts val="0"/>
              </a:spcBef>
              <a:spcAft>
                <a:spcPts val="0"/>
              </a:spcAft>
              <a:buNone/>
            </a:pPr>
            <a:endParaRPr/>
          </a:p>
        </p:txBody>
      </p:sp>
      <p:sp>
        <p:nvSpPr>
          <p:cNvPr id="149" name="Google Shape;149;g2f47e9e0b17_0_5"/>
          <p:cNvSpPr txBox="1">
            <a:spLocks noGrp="1"/>
          </p:cNvSpPr>
          <p:nvPr>
            <p:ph type="body" idx="1"/>
          </p:nvPr>
        </p:nvSpPr>
        <p:spPr>
          <a:xfrm>
            <a:off x="699700" y="1536633"/>
            <a:ext cx="10574100" cy="4062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Clr>
                <a:schemeClr val="dk1"/>
              </a:buClr>
              <a:buSzPts val="1100"/>
              <a:buFont typeface="Arial"/>
              <a:buNone/>
            </a:pPr>
            <a:r>
              <a:rPr lang="en-US"/>
              <a:t>What careers are related to the lesson we just completed?</a:t>
            </a:r>
            <a:endParaRPr/>
          </a:p>
          <a:p>
            <a:pPr marL="457200" lvl="0" indent="-400050" algn="l" rtl="0">
              <a:spcBef>
                <a:spcPts val="1600"/>
              </a:spcBef>
              <a:spcAft>
                <a:spcPts val="0"/>
              </a:spcAft>
              <a:buSzPts val="2700"/>
              <a:buChar char="●"/>
            </a:pPr>
            <a:r>
              <a:rPr lang="en-US"/>
              <a:t>Instrument Manufacturer</a:t>
            </a:r>
            <a:endParaRPr/>
          </a:p>
          <a:p>
            <a:pPr marL="457200" lvl="0" indent="-400050" algn="l" rtl="0">
              <a:spcBef>
                <a:spcPts val="0"/>
              </a:spcBef>
              <a:spcAft>
                <a:spcPts val="0"/>
              </a:spcAft>
              <a:buSzPts val="2700"/>
              <a:buChar char="●"/>
            </a:pPr>
            <a:r>
              <a:rPr lang="en-US"/>
              <a:t>Marketing</a:t>
            </a:r>
            <a:endParaRPr/>
          </a:p>
          <a:p>
            <a:pPr marL="457200" lvl="0" indent="-400050" algn="l" rtl="0">
              <a:spcBef>
                <a:spcPts val="0"/>
              </a:spcBef>
              <a:spcAft>
                <a:spcPts val="0"/>
              </a:spcAft>
              <a:buSzPts val="2700"/>
              <a:buChar char="●"/>
            </a:pPr>
            <a:r>
              <a:rPr lang="en-US"/>
              <a:t>Luthier</a:t>
            </a:r>
            <a:endParaRPr/>
          </a:p>
          <a:p>
            <a:pPr marL="457200" lvl="0" indent="-400050" algn="l" rtl="0">
              <a:spcBef>
                <a:spcPts val="0"/>
              </a:spcBef>
              <a:spcAft>
                <a:spcPts val="0"/>
              </a:spcAft>
              <a:buSzPts val="2700"/>
              <a:buChar char="●"/>
            </a:pPr>
            <a:r>
              <a:rPr lang="en-US"/>
              <a:t>Instrument Maker</a:t>
            </a:r>
            <a:endParaRPr/>
          </a:p>
          <a:p>
            <a:pPr marL="457200" lvl="0" indent="-400050" algn="l" rtl="0">
              <a:spcBef>
                <a:spcPts val="0"/>
              </a:spcBef>
              <a:spcAft>
                <a:spcPts val="0"/>
              </a:spcAft>
              <a:buSzPts val="2700"/>
              <a:buChar char="●"/>
            </a:pPr>
            <a:r>
              <a:rPr lang="en-US"/>
              <a:t>Product Design and Development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g302a42f4471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2fdfc84a8f6_0_0"/>
          <p:cNvSpPr txBox="1">
            <a:spLocks noGrp="1"/>
          </p:cNvSpPr>
          <p:nvPr>
            <p:ph type="ctrTitle"/>
          </p:nvPr>
        </p:nvSpPr>
        <p:spPr>
          <a:xfrm>
            <a:off x="415600" y="992767"/>
            <a:ext cx="11360700" cy="2361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US" b="1"/>
              <a:t>Bringing Instruments to Market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2"/>
          <p:cNvSpPr txBox="1">
            <a:spLocks noGrp="1"/>
          </p:cNvSpPr>
          <p:nvPr>
            <p:ph type="title"/>
          </p:nvPr>
        </p:nvSpPr>
        <p:spPr>
          <a:xfrm>
            <a:off x="699700" y="593367"/>
            <a:ext cx="109065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Lesson Objectives</a:t>
            </a:r>
            <a:endParaRPr/>
          </a:p>
        </p:txBody>
      </p:sp>
      <p:sp>
        <p:nvSpPr>
          <p:cNvPr id="81" name="Google Shape;81;p2"/>
          <p:cNvSpPr txBox="1">
            <a:spLocks noGrp="1"/>
          </p:cNvSpPr>
          <p:nvPr>
            <p:ph type="body" idx="1"/>
          </p:nvPr>
        </p:nvSpPr>
        <p:spPr>
          <a:xfrm>
            <a:off x="699700" y="1536633"/>
            <a:ext cx="10574100" cy="4062000"/>
          </a:xfrm>
          <a:prstGeom prst="rect">
            <a:avLst/>
          </a:prstGeom>
          <a:noFill/>
          <a:ln>
            <a:noFill/>
          </a:ln>
        </p:spPr>
        <p:txBody>
          <a:bodyPr spcFirstLastPara="1" wrap="square" lIns="91425" tIns="45700" rIns="91425" bIns="45700" anchor="t" anchorCtr="0">
            <a:normAutofit/>
          </a:bodyPr>
          <a:lstStyle/>
          <a:p>
            <a:pPr marL="609600" lvl="0" indent="-476250" algn="l" rtl="0">
              <a:spcBef>
                <a:spcPts val="0"/>
              </a:spcBef>
              <a:spcAft>
                <a:spcPts val="0"/>
              </a:spcAft>
              <a:buSzPts val="2700"/>
              <a:buChar char="●"/>
            </a:pPr>
            <a:r>
              <a:rPr lang="en-US"/>
              <a:t>Explain the connection between creating and marketing instruments.</a:t>
            </a:r>
            <a:br>
              <a:rPr lang="en-US"/>
            </a:br>
            <a:endParaRPr/>
          </a:p>
          <a:p>
            <a:pPr marL="609600" lvl="0" indent="-476250" algn="l" rtl="0">
              <a:spcBef>
                <a:spcPts val="0"/>
              </a:spcBef>
              <a:spcAft>
                <a:spcPts val="0"/>
              </a:spcAft>
              <a:buSzPts val="2700"/>
              <a:buChar char="●"/>
            </a:pPr>
            <a:r>
              <a:rPr lang="en-US"/>
              <a:t>Identify some of the top successes in the music products industry. </a:t>
            </a:r>
            <a:br>
              <a:rPr lang="en-US"/>
            </a:br>
            <a:endParaRPr/>
          </a:p>
          <a:p>
            <a:pPr marL="609600" lvl="0" indent="-476250" algn="l" rtl="0">
              <a:spcBef>
                <a:spcPts val="0"/>
              </a:spcBef>
              <a:spcAft>
                <a:spcPts val="0"/>
              </a:spcAft>
              <a:buSzPts val="2700"/>
              <a:buChar char="●"/>
            </a:pPr>
            <a:r>
              <a:rPr lang="en-US"/>
              <a:t>Create and design a promotional brochure for a newly designed instrument idea.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699700" y="593367"/>
            <a:ext cx="109065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Launching Something New</a:t>
            </a:r>
            <a:endParaRPr/>
          </a:p>
        </p:txBody>
      </p:sp>
      <p:sp>
        <p:nvSpPr>
          <p:cNvPr id="87" name="Google Shape;87;p4"/>
          <p:cNvSpPr txBox="1">
            <a:spLocks noGrp="1"/>
          </p:cNvSpPr>
          <p:nvPr>
            <p:ph type="body" idx="1"/>
          </p:nvPr>
        </p:nvSpPr>
        <p:spPr>
          <a:xfrm>
            <a:off x="699700" y="1672058"/>
            <a:ext cx="10574100" cy="406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we are exploring the concept of introducing a new instrument into the marketplace. </a:t>
            </a:r>
            <a:endParaRPr/>
          </a:p>
          <a:p>
            <a:pPr marL="0" lvl="0" indent="0" algn="l" rtl="0">
              <a:spcBef>
                <a:spcPts val="1600"/>
              </a:spcBef>
              <a:spcAft>
                <a:spcPts val="0"/>
              </a:spcAft>
              <a:buNone/>
            </a:pPr>
            <a:r>
              <a:rPr lang="en-US"/>
              <a:t>Starting with an idea, makers move through research, prototyping, testing, manufacturing, and more before launch is possible. </a:t>
            </a:r>
            <a:endParaRPr/>
          </a:p>
          <a:p>
            <a:pPr marL="0" lvl="0" indent="0" algn="l" rtl="0">
              <a:spcBef>
                <a:spcPts val="1600"/>
              </a:spcBef>
              <a:spcAft>
                <a:spcPts val="1600"/>
              </a:spcAft>
              <a:buNone/>
            </a:pPr>
            <a:r>
              <a:rPr lang="en-US"/>
              <a:t>Once a product hits the market, it can completely change the landscape of music making.</a:t>
            </a:r>
            <a:br>
              <a:rPr lang="en-US"/>
            </a:br>
            <a:br>
              <a:rPr lang="en-US"/>
            </a:br>
            <a:endParaRPr>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1554300" y="764275"/>
            <a:ext cx="5475600" cy="4381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sz="3600"/>
              <a:t>Have you ever seen this instrument before?</a:t>
            </a:r>
            <a:endParaRPr sz="3600"/>
          </a:p>
        </p:txBody>
      </p:sp>
      <p:pic>
        <p:nvPicPr>
          <p:cNvPr id="93" name="Google Shape;93;p3"/>
          <p:cNvPicPr preferRelativeResize="0"/>
          <p:nvPr/>
        </p:nvPicPr>
        <p:blipFill>
          <a:blip r:embed="rId3">
            <a:alphaModFix/>
          </a:blip>
          <a:stretch>
            <a:fillRect/>
          </a:stretch>
        </p:blipFill>
        <p:spPr>
          <a:xfrm>
            <a:off x="7900125" y="319050"/>
            <a:ext cx="839375" cy="5730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7f9f3680b1_0_0"/>
          <p:cNvSpPr txBox="1">
            <a:spLocks noGrp="1"/>
          </p:cNvSpPr>
          <p:nvPr>
            <p:ph type="title"/>
          </p:nvPr>
        </p:nvSpPr>
        <p:spPr>
          <a:xfrm>
            <a:off x="699700" y="593367"/>
            <a:ext cx="109065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3960"/>
              <a:buFont typeface="Play"/>
              <a:buNone/>
            </a:pPr>
            <a:r>
              <a:rPr lang="en-US" sz="4030"/>
              <a:t>Chapman Stick</a:t>
            </a:r>
            <a:endParaRPr sz="4030"/>
          </a:p>
        </p:txBody>
      </p:sp>
      <p:sp>
        <p:nvSpPr>
          <p:cNvPr id="99" name="Google Shape;99;g27f9f3680b1_0_0"/>
          <p:cNvSpPr txBox="1">
            <a:spLocks noGrp="1"/>
          </p:cNvSpPr>
          <p:nvPr>
            <p:ph type="body" idx="1"/>
          </p:nvPr>
        </p:nvSpPr>
        <p:spPr>
          <a:xfrm>
            <a:off x="699700" y="1566175"/>
            <a:ext cx="5319000" cy="4062000"/>
          </a:xfrm>
          <a:prstGeom prst="rect">
            <a:avLst/>
          </a:prstGeom>
        </p:spPr>
        <p:txBody>
          <a:bodyPr spcFirstLastPara="1" wrap="square" lIns="121900" tIns="121900" rIns="121900" bIns="121900" anchor="t" anchorCtr="0">
            <a:normAutofit fontScale="77500" lnSpcReduction="10000"/>
          </a:bodyPr>
          <a:lstStyle/>
          <a:p>
            <a:pPr marL="0" lvl="0" indent="0" algn="l" rtl="0">
              <a:spcBef>
                <a:spcPts val="0"/>
              </a:spcBef>
              <a:spcAft>
                <a:spcPts val="0"/>
              </a:spcAft>
              <a:buNone/>
            </a:pPr>
            <a:r>
              <a:rPr lang="en-US" sz="3600"/>
              <a:t>The Chapman Stick came to market in 1975 and was enthusiastically adopted by some musicians. </a:t>
            </a:r>
            <a:endParaRPr sz="3600"/>
          </a:p>
          <a:p>
            <a:pPr marL="0" lvl="0" indent="0" algn="l" rtl="0">
              <a:spcBef>
                <a:spcPts val="1600"/>
              </a:spcBef>
              <a:spcAft>
                <a:spcPts val="1600"/>
              </a:spcAft>
              <a:buNone/>
            </a:pPr>
            <a:r>
              <a:rPr lang="en-US" sz="3600"/>
              <a:t>Now, while not totally mainstream, the Chapman stick holds an important specialized place in the music industry.</a:t>
            </a:r>
            <a:endParaRPr sz="3600"/>
          </a:p>
        </p:txBody>
      </p:sp>
      <p:pic>
        <p:nvPicPr>
          <p:cNvPr id="100" name="Google Shape;100;g27f9f3680b1_0_0"/>
          <p:cNvPicPr preferRelativeResize="0"/>
          <p:nvPr/>
        </p:nvPicPr>
        <p:blipFill rotWithShape="1">
          <a:blip r:embed="rId3">
            <a:alphaModFix/>
          </a:blip>
          <a:srcRect l="20089" b="5294"/>
          <a:stretch/>
        </p:blipFill>
        <p:spPr>
          <a:xfrm>
            <a:off x="6018700" y="900402"/>
            <a:ext cx="5318999" cy="4727773"/>
          </a:xfrm>
          <a:prstGeom prst="rect">
            <a:avLst/>
          </a:prstGeom>
          <a:noFill/>
          <a:ln w="76200" cap="flat" cmpd="sng">
            <a:solidFill>
              <a:srgbClr val="01486B"/>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1097675" y="1049150"/>
            <a:ext cx="5457600" cy="3629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sz="4000"/>
              <a:t>Have you seen this instrument before?</a:t>
            </a:r>
            <a:endParaRPr sz="4000"/>
          </a:p>
        </p:txBody>
      </p:sp>
      <p:pic>
        <p:nvPicPr>
          <p:cNvPr id="106" name="Google Shape;106;p5"/>
          <p:cNvPicPr preferRelativeResize="0"/>
          <p:nvPr/>
        </p:nvPicPr>
        <p:blipFill>
          <a:blip r:embed="rId3">
            <a:alphaModFix/>
          </a:blip>
          <a:stretch>
            <a:fillRect/>
          </a:stretch>
        </p:blipFill>
        <p:spPr>
          <a:xfrm>
            <a:off x="6654026" y="656917"/>
            <a:ext cx="3108521" cy="51963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7f9f3680b1_0_5"/>
          <p:cNvSpPr txBox="1">
            <a:spLocks noGrp="1"/>
          </p:cNvSpPr>
          <p:nvPr>
            <p:ph type="title"/>
          </p:nvPr>
        </p:nvSpPr>
        <p:spPr>
          <a:xfrm>
            <a:off x="699700" y="593367"/>
            <a:ext cx="109065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US" sz="4030"/>
              <a:t>Saxophone</a:t>
            </a:r>
            <a:endParaRPr sz="4030"/>
          </a:p>
        </p:txBody>
      </p:sp>
      <p:sp>
        <p:nvSpPr>
          <p:cNvPr id="112" name="Google Shape;112;g27f9f3680b1_0_5"/>
          <p:cNvSpPr txBox="1">
            <a:spLocks noGrp="1"/>
          </p:cNvSpPr>
          <p:nvPr>
            <p:ph type="body" idx="1"/>
          </p:nvPr>
        </p:nvSpPr>
        <p:spPr>
          <a:xfrm>
            <a:off x="699700" y="1536625"/>
            <a:ext cx="5246700" cy="4062000"/>
          </a:xfrm>
          <a:prstGeom prst="rect">
            <a:avLst/>
          </a:prstGeom>
        </p:spPr>
        <p:txBody>
          <a:bodyPr spcFirstLastPara="1" wrap="square" lIns="121900" tIns="121900" rIns="121900" bIns="121900" anchor="t" anchorCtr="0">
            <a:normAutofit/>
          </a:bodyPr>
          <a:lstStyle/>
          <a:p>
            <a:pPr marL="0" lvl="0" indent="0" algn="l" rtl="0">
              <a:lnSpc>
                <a:spcPct val="105000"/>
              </a:lnSpc>
              <a:spcBef>
                <a:spcPts val="0"/>
              </a:spcBef>
              <a:spcAft>
                <a:spcPts val="1600"/>
              </a:spcAft>
              <a:buSzPts val="1018"/>
              <a:buNone/>
            </a:pPr>
            <a:r>
              <a:rPr lang="en-US" sz="3030"/>
              <a:t>The saxophone was unveiled as a new product in the 1840s and despite its initial lack of success grew in popularity and now plays an important role in our musical landscape.</a:t>
            </a:r>
            <a:endParaRPr sz="3030"/>
          </a:p>
        </p:txBody>
      </p:sp>
      <p:pic>
        <p:nvPicPr>
          <p:cNvPr id="113" name="Google Shape;113;g27f9f3680b1_0_5"/>
          <p:cNvPicPr preferRelativeResize="0"/>
          <p:nvPr/>
        </p:nvPicPr>
        <p:blipFill rotWithShape="1">
          <a:blip r:embed="rId3">
            <a:alphaModFix/>
          </a:blip>
          <a:srcRect l="7662" r="7577"/>
          <a:stretch/>
        </p:blipFill>
        <p:spPr>
          <a:xfrm>
            <a:off x="6284575" y="872650"/>
            <a:ext cx="5246700" cy="4642871"/>
          </a:xfrm>
          <a:prstGeom prst="rect">
            <a:avLst/>
          </a:prstGeom>
          <a:noFill/>
          <a:ln w="76200" cap="flat" cmpd="sng">
            <a:solidFill>
              <a:schemeClr val="accen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fabd5c5bf4_0_19"/>
          <p:cNvSpPr txBox="1">
            <a:spLocks noGrp="1"/>
          </p:cNvSpPr>
          <p:nvPr>
            <p:ph type="title"/>
          </p:nvPr>
        </p:nvSpPr>
        <p:spPr>
          <a:xfrm>
            <a:off x="699700" y="593367"/>
            <a:ext cx="109065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Saxophones</a:t>
            </a:r>
            <a:endParaRPr/>
          </a:p>
        </p:txBody>
      </p:sp>
      <p:sp>
        <p:nvSpPr>
          <p:cNvPr id="119" name="Google Shape;119;g2fabd5c5bf4_0_19"/>
          <p:cNvSpPr txBox="1">
            <a:spLocks noGrp="1"/>
          </p:cNvSpPr>
          <p:nvPr>
            <p:ph type="body" idx="1"/>
          </p:nvPr>
        </p:nvSpPr>
        <p:spPr>
          <a:xfrm>
            <a:off x="699700" y="1536633"/>
            <a:ext cx="10574100" cy="4062000"/>
          </a:xfrm>
          <a:prstGeom prst="rect">
            <a:avLst/>
          </a:prstGeom>
        </p:spPr>
        <p:txBody>
          <a:bodyPr spcFirstLastPara="1" wrap="square" lIns="121900" tIns="121900" rIns="121900" bIns="121900" anchor="t" anchorCtr="0">
            <a:normAutofit lnSpcReduction="20000"/>
          </a:bodyPr>
          <a:lstStyle/>
          <a:p>
            <a:pPr marL="0" lvl="0" indent="0" algn="l" rtl="0">
              <a:lnSpc>
                <a:spcPct val="100000"/>
              </a:lnSpc>
              <a:spcBef>
                <a:spcPts val="0"/>
              </a:spcBef>
              <a:spcAft>
                <a:spcPts val="0"/>
              </a:spcAft>
              <a:buClr>
                <a:schemeClr val="dk1"/>
              </a:buClr>
              <a:buSzPts val="1100"/>
              <a:buFont typeface="Arial"/>
              <a:buNone/>
            </a:pPr>
            <a:r>
              <a:rPr lang="en-US" sz="2400"/>
              <a:t>Though Adolphe Sax designed and received patents for seven different sizes of saxophone, the soprano, alto, tenor, and baritone instruments have become the standard “quartet” most often used. </a:t>
            </a:r>
            <a:endParaRPr sz="2400"/>
          </a:p>
          <a:p>
            <a:pPr marL="0" lvl="0" indent="0" algn="l" rtl="0">
              <a:lnSpc>
                <a:spcPct val="100000"/>
              </a:lnSpc>
              <a:spcBef>
                <a:spcPts val="800"/>
              </a:spcBef>
              <a:spcAft>
                <a:spcPts val="0"/>
              </a:spcAft>
              <a:buClr>
                <a:schemeClr val="dk1"/>
              </a:buClr>
              <a:buSzPts val="1100"/>
              <a:buFont typeface="Arial"/>
              <a:buNone/>
            </a:pPr>
            <a:r>
              <a:rPr lang="en-US" sz="2400"/>
              <a:t>The higher-pitched sopranino and lower-pitched bass and contrabass saxes are much less common. </a:t>
            </a:r>
            <a:endParaRPr sz="2400"/>
          </a:p>
          <a:p>
            <a:pPr marL="0" lvl="0" indent="0" algn="l" rtl="0">
              <a:lnSpc>
                <a:spcPct val="100000"/>
              </a:lnSpc>
              <a:spcBef>
                <a:spcPts val="800"/>
              </a:spcBef>
              <a:spcAft>
                <a:spcPts val="0"/>
              </a:spcAft>
              <a:buClr>
                <a:schemeClr val="dk1"/>
              </a:buClr>
              <a:buSzPts val="1100"/>
              <a:buFont typeface="Arial"/>
              <a:buNone/>
            </a:pPr>
            <a:r>
              <a:rPr lang="en-US" sz="2400"/>
              <a:t>Saxophones are most typically pitched in Eb or Bb, depending on their size. </a:t>
            </a:r>
            <a:endParaRPr sz="2400"/>
          </a:p>
          <a:p>
            <a:pPr marL="0" lvl="0" indent="0" algn="l" rtl="0">
              <a:lnSpc>
                <a:spcPct val="100000"/>
              </a:lnSpc>
              <a:spcBef>
                <a:spcPts val="800"/>
              </a:spcBef>
              <a:spcAft>
                <a:spcPts val="0"/>
              </a:spcAft>
              <a:buClr>
                <a:schemeClr val="dk1"/>
              </a:buClr>
              <a:buSzPts val="1100"/>
              <a:buFont typeface="Arial"/>
              <a:buNone/>
            </a:pPr>
            <a:r>
              <a:rPr lang="en-US" sz="2400"/>
              <a:t>(Sax received patents for tunings in F and C, but those never gained the same popularity.) </a:t>
            </a:r>
            <a:endParaRPr sz="2400"/>
          </a:p>
          <a:p>
            <a:pPr marL="0" lvl="0" indent="0" algn="l" rtl="0">
              <a:lnSpc>
                <a:spcPct val="100000"/>
              </a:lnSpc>
              <a:spcBef>
                <a:spcPts val="800"/>
              </a:spcBef>
              <a:spcAft>
                <a:spcPts val="800"/>
              </a:spcAft>
              <a:buClr>
                <a:schemeClr val="dk1"/>
              </a:buClr>
              <a:buSzPts val="1100"/>
              <a:buFont typeface="Arial"/>
              <a:buNone/>
            </a:pPr>
            <a:r>
              <a:rPr lang="en-US" sz="2400"/>
              <a:t>In the standard quartet, the soprano and tenor saxes are in Bb, separated by an octave, and the alto and baritone saxes are in Eb, also separated by an octave.  </a:t>
            </a:r>
            <a:endParaRPr sz="2400"/>
          </a:p>
        </p:txBody>
      </p:sp>
    </p:spTree>
  </p:cSld>
  <p:clrMapOvr>
    <a:masterClrMapping/>
  </p:clrMapOvr>
</p:sld>
</file>

<file path=ppt/theme/theme1.xml><?xml version="1.0" encoding="utf-8"?>
<a:theme xmlns:a="http://schemas.openxmlformats.org/drawingml/2006/main" name="Build on Music!">
  <a:themeElements>
    <a:clrScheme name="Simple Light">
      <a:dk1>
        <a:srgbClr val="000000"/>
      </a:dk1>
      <a:lt1>
        <a:srgbClr val="FFFFFF"/>
      </a:lt1>
      <a:dk2>
        <a:srgbClr val="595959"/>
      </a:dk2>
      <a:lt2>
        <a:srgbClr val="EEEEEE"/>
      </a:lt2>
      <a:accent1>
        <a:srgbClr val="01486B"/>
      </a:accent1>
      <a:accent2>
        <a:srgbClr val="47C5DE"/>
      </a:accent2>
      <a:accent3>
        <a:srgbClr val="F1B000"/>
      </a:accent3>
      <a:accent4>
        <a:srgbClr val="F1B000"/>
      </a:accent4>
      <a:accent5>
        <a:srgbClr val="00B7CE"/>
      </a:accent5>
      <a:accent6>
        <a:srgbClr val="00486F"/>
      </a:accent6>
      <a:hlink>
        <a:srgbClr val="43B8D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845</Words>
  <Application>Microsoft Macintosh PowerPoint</Application>
  <PresentationFormat>Widescreen</PresentationFormat>
  <Paragraphs>48</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Play</vt:lpstr>
      <vt:lpstr>Roboto</vt:lpstr>
      <vt:lpstr>Verdana</vt:lpstr>
      <vt:lpstr>Barlow</vt:lpstr>
      <vt:lpstr>Arial</vt:lpstr>
      <vt:lpstr>Barlow Medium</vt:lpstr>
      <vt:lpstr>Calibri</vt:lpstr>
      <vt:lpstr>Build on Music!</vt:lpstr>
      <vt:lpstr>PowerPoint Presentation</vt:lpstr>
      <vt:lpstr>Bringing Instruments to Market</vt:lpstr>
      <vt:lpstr>Lesson Objectives</vt:lpstr>
      <vt:lpstr>Launching Something New</vt:lpstr>
      <vt:lpstr>Have you ever seen this instrument before?</vt:lpstr>
      <vt:lpstr>Chapman Stick</vt:lpstr>
      <vt:lpstr>Have you seen this instrument before?</vt:lpstr>
      <vt:lpstr>Saxophone</vt:lpstr>
      <vt:lpstr>Saxophones</vt:lpstr>
      <vt:lpstr>Launching Something New</vt:lpstr>
      <vt:lpstr>Let's Brainstorm</vt:lpstr>
      <vt:lpstr>Create Your Own Instrument</vt:lpstr>
      <vt:lpstr>Wrap-Up</vt:lpstr>
      <vt:lpstr>Consider a Career in Music!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Allison Hargis</cp:lastModifiedBy>
  <cp:revision>1</cp:revision>
  <dcterms:created xsi:type="dcterms:W3CDTF">2024-05-27T10:57:34Z</dcterms:created>
  <dcterms:modified xsi:type="dcterms:W3CDTF">2024-12-04T00:29:15Z</dcterms:modified>
</cp:coreProperties>
</file>