
<file path=[Content_Types].xml><?xml version="1.0" encoding="utf-8"?>
<Types xmlns="http://schemas.openxmlformats.org/package/2006/content-types">
  <Default Extension="fntdata" ContentType="application/x-fontdata"/>
  <Default Extension="gif" ContentType="image/gif"/>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embeddedFontLst>
    <p:embeddedFont>
      <p:font typeface="Barlow" pitchFamily="2" charset="77"/>
      <p:regular r:id="rId31"/>
      <p:bold r:id="rId32"/>
      <p:italic r:id="rId33"/>
      <p:boldItalic r:id="rId34"/>
    </p:embeddedFont>
    <p:embeddedFont>
      <p:font typeface="Barlow Medium" panose="020F0502020204030204" pitchFamily="34" charset="0"/>
      <p:regular r:id="rId35"/>
      <p:bold r:id="rId36"/>
      <p:italic r:id="rId37"/>
      <p:boldItalic r:id="rId38"/>
    </p:embeddedFont>
    <p:embeddedFont>
      <p:font typeface="Roboto" panose="02000000000000000000"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icNB4s8+kZyKATbzYM/Ee1QYO6W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7f9e7e811f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7f9e7e811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7f9e7e811f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7f9e7e811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7f9e7e811f_0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7f9e7e811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7f9e7e811f_0_1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7f9e7e811f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7f9e7e811f_0_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7f9e7e811f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7f9e7e811f_0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7f9e7e811f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7f9e7e811f_0_3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7f9e7e811f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7f9e7e811f_0_4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7f9e7e811f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f9e7e811f_0_4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7f9e7e811f_0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fdfc38149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g2fdfc38149f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7f9e7e811f_0_5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7f9e7e811f_0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7f9e7e811f_0_5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7f9e7e811f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7f9e7e811f_0_6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7f9e7e811f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7f9e7e811f_0_6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7f9e7e811f_0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f2531e0fe1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f2531e0f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029faf2e5a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3029faf2e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Digital Audio Workstation</a:t>
            </a:r>
            <a:endParaRPr/>
          </a:p>
        </p:txBody>
      </p:sp>
      <p:sp>
        <p:nvSpPr>
          <p:cNvPr id="90" name="Google Shape;90;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f427f62a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f427f62a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7f9e7e811f_0_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7f9e7e811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g2f1aa601370_0_6"/>
          <p:cNvSpPr txBox="1">
            <a:spLocks noGrp="1"/>
          </p:cNvSpPr>
          <p:nvPr>
            <p:ph type="ctrTitle"/>
          </p:nvPr>
        </p:nvSpPr>
        <p:spPr>
          <a:xfrm>
            <a:off x="415600" y="992767"/>
            <a:ext cx="11360700" cy="2361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700"/>
              <a:buFont typeface="Barlow"/>
              <a:buNone/>
              <a:defRPr sz="5700" b="1">
                <a:latin typeface="Barlow"/>
                <a:ea typeface="Barlow"/>
                <a:cs typeface="Barlow"/>
                <a:sym typeface="Barlow"/>
              </a:defRPr>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2" name="Google Shape;12;g2f1aa601370_0_6"/>
          <p:cNvSpPr txBox="1">
            <a:spLocks noGrp="1"/>
          </p:cNvSpPr>
          <p:nvPr>
            <p:ph type="subTitle" idx="1"/>
          </p:nvPr>
        </p:nvSpPr>
        <p:spPr>
          <a:xfrm>
            <a:off x="415600" y="3354767"/>
            <a:ext cx="11360700" cy="14808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Font typeface="Barlow"/>
              <a:buNone/>
              <a:defRPr sz="3700">
                <a:latin typeface="Barlow"/>
                <a:ea typeface="Barlow"/>
                <a:cs typeface="Barlow"/>
                <a:sym typeface="Barlow"/>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3" name="Google Shape;13;g2f1aa601370_0_6"/>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g2f1aa601370_0_41"/>
          <p:cNvSpPr/>
          <p:nvPr/>
        </p:nvSpPr>
        <p:spPr>
          <a:xfrm>
            <a:off x="6096000" y="328100"/>
            <a:ext cx="5725500" cy="5715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 name="Google Shape;47;g2f1aa601370_0_41"/>
          <p:cNvSpPr txBox="1">
            <a:spLocks noGrp="1"/>
          </p:cNvSpPr>
          <p:nvPr>
            <p:ph type="title"/>
          </p:nvPr>
        </p:nvSpPr>
        <p:spPr>
          <a:xfrm>
            <a:off x="651367" y="1469300"/>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300"/>
              <a:buFont typeface="Barlow"/>
              <a:buNone/>
              <a:defRPr sz="5300">
                <a:latin typeface="Barlow"/>
                <a:ea typeface="Barlow"/>
                <a:cs typeface="Barlow"/>
                <a:sym typeface="Barlow"/>
              </a:defRPr>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8" name="Google Shape;48;g2f1aa601370_0_41"/>
          <p:cNvSpPr txBox="1">
            <a:spLocks noGrp="1"/>
          </p:cNvSpPr>
          <p:nvPr>
            <p:ph type="subTitle" idx="1"/>
          </p:nvPr>
        </p:nvSpPr>
        <p:spPr>
          <a:xfrm>
            <a:off x="651367" y="35887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Clr>
                <a:srgbClr val="666666"/>
              </a:buClr>
              <a:buSzPts val="2700"/>
              <a:buNone/>
              <a:defRPr sz="2700">
                <a:solidFill>
                  <a:srgbClr val="666666"/>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9" name="Google Shape;49;g2f1aa601370_0_41"/>
          <p:cNvSpPr txBox="1">
            <a:spLocks noGrp="1"/>
          </p:cNvSpPr>
          <p:nvPr>
            <p:ph type="body" idx="2"/>
          </p:nvPr>
        </p:nvSpPr>
        <p:spPr>
          <a:xfrm>
            <a:off x="6586000" y="813367"/>
            <a:ext cx="4591500" cy="47853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50" name="Google Shape;50;g2f1aa601370_0_41"/>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
        <p:cNvGrpSpPr/>
        <p:nvPr/>
      </p:nvGrpSpPr>
      <p:grpSpPr>
        <a:xfrm>
          <a:off x="0" y="0"/>
          <a:ext cx="0" cy="0"/>
          <a:chOff x="0" y="0"/>
          <a:chExt cx="0" cy="0"/>
        </a:xfrm>
      </p:grpSpPr>
      <p:sp>
        <p:nvSpPr>
          <p:cNvPr id="52" name="Google Shape;52;g2f1aa601370_0_47"/>
          <p:cNvSpPr txBox="1">
            <a:spLocks noGrp="1"/>
          </p:cNvSpPr>
          <p:nvPr>
            <p:ph type="body" idx="1"/>
          </p:nvPr>
        </p:nvSpPr>
        <p:spPr>
          <a:xfrm>
            <a:off x="424333" y="51859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53" name="Google Shape;53;g2f1aa601370_0_47"/>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sp>
        <p:nvSpPr>
          <p:cNvPr id="55" name="Google Shape;55;g2f1aa601370_0_50"/>
          <p:cNvSpPr txBox="1">
            <a:spLocks noGrp="1"/>
          </p:cNvSpPr>
          <p:nvPr>
            <p:ph type="title" hasCustomPrompt="1"/>
          </p:nvPr>
        </p:nvSpPr>
        <p:spPr>
          <a:xfrm>
            <a:off x="415600" y="1859667"/>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6" name="Google Shape;56;g2f1aa601370_0_50"/>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7" name="Google Shape;57;g2f1aa601370_0_50"/>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g2f1aa601370_0_54"/>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
        <p:cNvGrpSpPr/>
        <p:nvPr/>
      </p:nvGrpSpPr>
      <p:grpSpPr>
        <a:xfrm>
          <a:off x="0" y="0"/>
          <a:ext cx="0" cy="0"/>
          <a:chOff x="0" y="0"/>
          <a:chExt cx="0" cy="0"/>
        </a:xfrm>
      </p:grpSpPr>
      <p:sp>
        <p:nvSpPr>
          <p:cNvPr id="61" name="Google Shape;61;g2f1aa601370_0_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2" name="Google Shape;62;g2f1aa601370_0_5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600"/>
              </a:spcBef>
              <a:spcAft>
                <a:spcPts val="0"/>
              </a:spcAft>
              <a:buClr>
                <a:schemeClr val="dk1"/>
              </a:buClr>
              <a:buSzPts val="1800"/>
              <a:buChar char="○"/>
              <a:defRPr/>
            </a:lvl2pPr>
            <a:lvl3pPr marL="1371600" lvl="2" indent="-342900" algn="l" rtl="0">
              <a:lnSpc>
                <a:spcPct val="90000"/>
              </a:lnSpc>
              <a:spcBef>
                <a:spcPts val="1600"/>
              </a:spcBef>
              <a:spcAft>
                <a:spcPts val="0"/>
              </a:spcAft>
              <a:buClr>
                <a:schemeClr val="dk1"/>
              </a:buClr>
              <a:buSzPts val="1800"/>
              <a:buChar char="■"/>
              <a:defRPr/>
            </a:lvl3pPr>
            <a:lvl4pPr marL="1828800" lvl="3" indent="-342900" algn="l" rtl="0">
              <a:lnSpc>
                <a:spcPct val="90000"/>
              </a:lnSpc>
              <a:spcBef>
                <a:spcPts val="1600"/>
              </a:spcBef>
              <a:spcAft>
                <a:spcPts val="0"/>
              </a:spcAft>
              <a:buClr>
                <a:schemeClr val="dk1"/>
              </a:buClr>
              <a:buSzPts val="1800"/>
              <a:buChar char="●"/>
              <a:defRPr/>
            </a:lvl4pPr>
            <a:lvl5pPr marL="2286000" lvl="4" indent="-342900" algn="l" rtl="0">
              <a:lnSpc>
                <a:spcPct val="90000"/>
              </a:lnSpc>
              <a:spcBef>
                <a:spcPts val="1600"/>
              </a:spcBef>
              <a:spcAft>
                <a:spcPts val="0"/>
              </a:spcAft>
              <a:buClr>
                <a:schemeClr val="dk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63" name="Google Shape;63;g2f1aa601370_0_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 name="Google Shape;64;g2f1aa601370_0_5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g2f1aa601370_0_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g2f1aa601370_0_10"/>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Font typeface="Barlow"/>
              <a:buNone/>
              <a:defRPr sz="4800" b="1">
                <a:latin typeface="Barlow"/>
                <a:ea typeface="Barlow"/>
                <a:cs typeface="Barlow"/>
                <a:sym typeface="Barlow"/>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g2f1aa601370_0_10"/>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with Copy">
  <p:cSld name="CUSTOM">
    <p:spTree>
      <p:nvGrpSpPr>
        <p:cNvPr id="1" name="Shape 17"/>
        <p:cNvGrpSpPr/>
        <p:nvPr/>
      </p:nvGrpSpPr>
      <p:grpSpPr>
        <a:xfrm>
          <a:off x="0" y="0"/>
          <a:ext cx="0" cy="0"/>
          <a:chOff x="0" y="0"/>
          <a:chExt cx="0" cy="0"/>
        </a:xfrm>
      </p:grpSpPr>
      <p:sp>
        <p:nvSpPr>
          <p:cNvPr id="18" name="Google Shape;18;g2f1aa601370_0_13"/>
          <p:cNvSpPr txBox="1">
            <a:spLocks noGrp="1"/>
          </p:cNvSpPr>
          <p:nvPr>
            <p:ph type="title"/>
          </p:nvPr>
        </p:nvSpPr>
        <p:spPr>
          <a:xfrm>
            <a:off x="568800" y="826733"/>
            <a:ext cx="11054400" cy="763500"/>
          </a:xfrm>
          <a:prstGeom prst="rect">
            <a:avLst/>
          </a:prstGeom>
        </p:spPr>
        <p:txBody>
          <a:bodyPr spcFirstLastPara="1" wrap="square" lIns="121900" tIns="121900" rIns="121900" bIns="121900" anchor="t" anchorCtr="0">
            <a:normAutofit/>
          </a:bodyPr>
          <a:lstStyle>
            <a:lvl1pPr lvl="0" algn="ctr">
              <a:spcBef>
                <a:spcPts val="0"/>
              </a:spcBef>
              <a:spcAft>
                <a:spcPts val="0"/>
              </a:spcAft>
              <a:buSzPts val="3700"/>
              <a:buFont typeface="Barlow"/>
              <a:buNone/>
              <a:defRPr>
                <a:latin typeface="Barlow"/>
                <a:ea typeface="Barlow"/>
                <a:cs typeface="Barlow"/>
                <a:sym typeface="Barlow"/>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9" name="Google Shape;19;g2f1aa601370_0_13"/>
          <p:cNvSpPr txBox="1">
            <a:spLocks noGrp="1"/>
          </p:cNvSpPr>
          <p:nvPr>
            <p:ph type="body" idx="1"/>
          </p:nvPr>
        </p:nvSpPr>
        <p:spPr>
          <a:xfrm>
            <a:off x="1451833" y="1924133"/>
            <a:ext cx="9463200" cy="36561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sz="27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g2f1aa601370_0_16"/>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Font typeface="Barlow"/>
              <a:buNone/>
              <a:defRPr b="1">
                <a:latin typeface="Barlow"/>
                <a:ea typeface="Barlow"/>
                <a:cs typeface="Barlow"/>
                <a:sym typeface="Barlow"/>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g2f1aa601370_0_16"/>
          <p:cNvSpPr txBox="1">
            <a:spLocks noGrp="1"/>
          </p:cNvSpPr>
          <p:nvPr>
            <p:ph type="body" idx="1"/>
          </p:nvPr>
        </p:nvSpPr>
        <p:spPr>
          <a:xfrm>
            <a:off x="699700" y="1536633"/>
            <a:ext cx="10574100" cy="40620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sz="2700"/>
            </a:lvl1pPr>
            <a:lvl2pPr marL="914400" lvl="1" indent="-381000">
              <a:spcBef>
                <a:spcPts val="0"/>
              </a:spcBef>
              <a:spcAft>
                <a:spcPts val="0"/>
              </a:spcAft>
              <a:buSzPts val="2400"/>
              <a:buFont typeface="Barlow"/>
              <a:buChar char="○"/>
              <a:defRPr sz="2400">
                <a:latin typeface="Barlow"/>
                <a:ea typeface="Barlow"/>
                <a:cs typeface="Barlow"/>
                <a:sym typeface="Barlow"/>
              </a:defRPr>
            </a:lvl2pPr>
            <a:lvl3pPr marL="1371600" lvl="2" indent="-381000">
              <a:spcBef>
                <a:spcPts val="0"/>
              </a:spcBef>
              <a:spcAft>
                <a:spcPts val="0"/>
              </a:spcAft>
              <a:buSzPts val="2400"/>
              <a:buFont typeface="Barlow"/>
              <a:buChar char="■"/>
              <a:defRPr sz="2400">
                <a:latin typeface="Barlow"/>
                <a:ea typeface="Barlow"/>
                <a:cs typeface="Barlow"/>
                <a:sym typeface="Barlow"/>
              </a:defRPr>
            </a:lvl3pPr>
            <a:lvl4pPr marL="1828800" lvl="3" indent="-381000">
              <a:spcBef>
                <a:spcPts val="0"/>
              </a:spcBef>
              <a:spcAft>
                <a:spcPts val="0"/>
              </a:spcAft>
              <a:buSzPts val="2400"/>
              <a:buFont typeface="Barlow"/>
              <a:buChar char="●"/>
              <a:defRPr sz="2400">
                <a:latin typeface="Barlow"/>
                <a:ea typeface="Barlow"/>
                <a:cs typeface="Barlow"/>
                <a:sym typeface="Barlow"/>
              </a:defRPr>
            </a:lvl4pPr>
            <a:lvl5pPr marL="2286000" lvl="4" indent="-381000">
              <a:spcBef>
                <a:spcPts val="0"/>
              </a:spcBef>
              <a:spcAft>
                <a:spcPts val="0"/>
              </a:spcAft>
              <a:buSzPts val="2400"/>
              <a:buFont typeface="Barlow"/>
              <a:buChar char="○"/>
              <a:defRPr sz="2400">
                <a:latin typeface="Barlow"/>
                <a:ea typeface="Barlow"/>
                <a:cs typeface="Barlow"/>
                <a:sym typeface="Barlow"/>
              </a:defRPr>
            </a:lvl5pPr>
            <a:lvl6pPr marL="2743200" lvl="5" indent="-381000">
              <a:spcBef>
                <a:spcPts val="0"/>
              </a:spcBef>
              <a:spcAft>
                <a:spcPts val="0"/>
              </a:spcAft>
              <a:buSzPts val="2400"/>
              <a:buFont typeface="Barlow"/>
              <a:buChar char="■"/>
              <a:defRPr sz="2400">
                <a:latin typeface="Barlow"/>
                <a:ea typeface="Barlow"/>
                <a:cs typeface="Barlow"/>
                <a:sym typeface="Barlow"/>
              </a:defRPr>
            </a:lvl6pPr>
            <a:lvl7pPr marL="3200400" lvl="6" indent="-381000">
              <a:spcBef>
                <a:spcPts val="0"/>
              </a:spcBef>
              <a:spcAft>
                <a:spcPts val="0"/>
              </a:spcAft>
              <a:buSzPts val="2400"/>
              <a:buFont typeface="Barlow"/>
              <a:buChar char="●"/>
              <a:defRPr sz="2400">
                <a:latin typeface="Barlow"/>
                <a:ea typeface="Barlow"/>
                <a:cs typeface="Barlow"/>
                <a:sym typeface="Barlow"/>
              </a:defRPr>
            </a:lvl7pPr>
            <a:lvl8pPr marL="3657600" lvl="7" indent="-381000">
              <a:spcBef>
                <a:spcPts val="0"/>
              </a:spcBef>
              <a:spcAft>
                <a:spcPts val="0"/>
              </a:spcAft>
              <a:buSzPts val="2400"/>
              <a:buFont typeface="Barlow"/>
              <a:buChar char="○"/>
              <a:defRPr sz="2400">
                <a:latin typeface="Barlow"/>
                <a:ea typeface="Barlow"/>
                <a:cs typeface="Barlow"/>
                <a:sym typeface="Barlow"/>
              </a:defRPr>
            </a:lvl8pPr>
            <a:lvl9pPr marL="4114800" lvl="8" indent="-381000">
              <a:spcBef>
                <a:spcPts val="0"/>
              </a:spcBef>
              <a:spcAft>
                <a:spcPts val="0"/>
              </a:spcAft>
              <a:buSzPts val="2400"/>
              <a:buFont typeface="Barlow"/>
              <a:buChar char="■"/>
              <a:defRPr sz="2400">
                <a:latin typeface="Barlow"/>
                <a:ea typeface="Barlow"/>
                <a:cs typeface="Barlow"/>
                <a:sym typeface="Barlow"/>
              </a:defRPr>
            </a:lvl9pPr>
          </a:lstStyle>
          <a:p>
            <a:endParaRPr/>
          </a:p>
        </p:txBody>
      </p:sp>
      <p:sp>
        <p:nvSpPr>
          <p:cNvPr id="23" name="Google Shape;23;g2f1aa601370_0_16"/>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g2f1aa601370_0_2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Font typeface="Barlow"/>
              <a:buNone/>
              <a:defRPr>
                <a:latin typeface="Barlow"/>
                <a:ea typeface="Barlow"/>
                <a:cs typeface="Barlow"/>
                <a:sym typeface="Barlow"/>
              </a:defRPr>
            </a:lvl1pPr>
            <a:lvl2pPr lvl="1">
              <a:spcBef>
                <a:spcPts val="0"/>
              </a:spcBef>
              <a:spcAft>
                <a:spcPts val="0"/>
              </a:spcAft>
              <a:buSzPts val="3700"/>
              <a:buFont typeface="Barlow"/>
              <a:buNone/>
              <a:defRPr b="1">
                <a:latin typeface="Barlow"/>
                <a:ea typeface="Barlow"/>
                <a:cs typeface="Barlow"/>
                <a:sym typeface="Barlow"/>
              </a:defRPr>
            </a:lvl2pPr>
            <a:lvl3pPr lvl="2">
              <a:spcBef>
                <a:spcPts val="0"/>
              </a:spcBef>
              <a:spcAft>
                <a:spcPts val="0"/>
              </a:spcAft>
              <a:buSzPts val="3700"/>
              <a:buFont typeface="Barlow"/>
              <a:buNone/>
              <a:defRPr b="1">
                <a:latin typeface="Barlow"/>
                <a:ea typeface="Barlow"/>
                <a:cs typeface="Barlow"/>
                <a:sym typeface="Barlow"/>
              </a:defRPr>
            </a:lvl3pPr>
            <a:lvl4pPr lvl="3">
              <a:spcBef>
                <a:spcPts val="0"/>
              </a:spcBef>
              <a:spcAft>
                <a:spcPts val="0"/>
              </a:spcAft>
              <a:buSzPts val="3700"/>
              <a:buFont typeface="Barlow"/>
              <a:buNone/>
              <a:defRPr b="1">
                <a:latin typeface="Barlow"/>
                <a:ea typeface="Barlow"/>
                <a:cs typeface="Barlow"/>
                <a:sym typeface="Barlow"/>
              </a:defRPr>
            </a:lvl4pPr>
            <a:lvl5pPr lvl="4">
              <a:spcBef>
                <a:spcPts val="0"/>
              </a:spcBef>
              <a:spcAft>
                <a:spcPts val="0"/>
              </a:spcAft>
              <a:buSzPts val="3700"/>
              <a:buFont typeface="Barlow"/>
              <a:buNone/>
              <a:defRPr b="1">
                <a:latin typeface="Barlow"/>
                <a:ea typeface="Barlow"/>
                <a:cs typeface="Barlow"/>
                <a:sym typeface="Barlow"/>
              </a:defRPr>
            </a:lvl5pPr>
            <a:lvl6pPr lvl="5">
              <a:spcBef>
                <a:spcPts val="0"/>
              </a:spcBef>
              <a:spcAft>
                <a:spcPts val="0"/>
              </a:spcAft>
              <a:buSzPts val="3700"/>
              <a:buFont typeface="Barlow"/>
              <a:buNone/>
              <a:defRPr b="1">
                <a:latin typeface="Barlow"/>
                <a:ea typeface="Barlow"/>
                <a:cs typeface="Barlow"/>
                <a:sym typeface="Barlow"/>
              </a:defRPr>
            </a:lvl6pPr>
            <a:lvl7pPr lvl="6">
              <a:spcBef>
                <a:spcPts val="0"/>
              </a:spcBef>
              <a:spcAft>
                <a:spcPts val="0"/>
              </a:spcAft>
              <a:buSzPts val="3700"/>
              <a:buFont typeface="Barlow"/>
              <a:buNone/>
              <a:defRPr b="1">
                <a:latin typeface="Barlow"/>
                <a:ea typeface="Barlow"/>
                <a:cs typeface="Barlow"/>
                <a:sym typeface="Barlow"/>
              </a:defRPr>
            </a:lvl7pPr>
            <a:lvl8pPr lvl="7">
              <a:spcBef>
                <a:spcPts val="0"/>
              </a:spcBef>
              <a:spcAft>
                <a:spcPts val="0"/>
              </a:spcAft>
              <a:buSzPts val="3700"/>
              <a:buFont typeface="Barlow"/>
              <a:buNone/>
              <a:defRPr b="1">
                <a:latin typeface="Barlow"/>
                <a:ea typeface="Barlow"/>
                <a:cs typeface="Barlow"/>
                <a:sym typeface="Barlow"/>
              </a:defRPr>
            </a:lvl8pPr>
            <a:lvl9pPr lvl="8">
              <a:spcBef>
                <a:spcPts val="0"/>
              </a:spcBef>
              <a:spcAft>
                <a:spcPts val="0"/>
              </a:spcAft>
              <a:buSzPts val="3700"/>
              <a:buFont typeface="Barlow"/>
              <a:buNone/>
              <a:defRPr b="1">
                <a:latin typeface="Barlow"/>
                <a:ea typeface="Barlow"/>
                <a:cs typeface="Barlow"/>
                <a:sym typeface="Barlow"/>
              </a:defRPr>
            </a:lvl9pPr>
          </a:lstStyle>
          <a:p>
            <a:endParaRPr/>
          </a:p>
        </p:txBody>
      </p:sp>
      <p:sp>
        <p:nvSpPr>
          <p:cNvPr id="26" name="Google Shape;26;g2f1aa601370_0_20"/>
          <p:cNvSpPr txBox="1">
            <a:spLocks noGrp="1"/>
          </p:cNvSpPr>
          <p:nvPr>
            <p:ph type="body" idx="1"/>
          </p:nvPr>
        </p:nvSpPr>
        <p:spPr>
          <a:xfrm>
            <a:off x="454800" y="1536633"/>
            <a:ext cx="52941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7" name="Google Shape;27;g2f1aa601370_0_20"/>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74650">
              <a:spcBef>
                <a:spcPts val="0"/>
              </a:spcBef>
              <a:spcAft>
                <a:spcPts val="0"/>
              </a:spcAft>
              <a:buSzPts val="2300"/>
              <a:buChar char="●"/>
              <a:defRPr sz="23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8" name="Google Shape;28;g2f1aa601370_0_20"/>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g2f1aa601370_0_25"/>
          <p:cNvSpPr txBox="1">
            <a:spLocks noGrp="1"/>
          </p:cNvSpPr>
          <p:nvPr>
            <p:ph type="title"/>
          </p:nvPr>
        </p:nvSpPr>
        <p:spPr>
          <a:xfrm>
            <a:off x="664700" y="593367"/>
            <a:ext cx="109065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Font typeface="Barlow"/>
              <a:buNone/>
              <a:defRPr>
                <a:latin typeface="Barlow"/>
                <a:ea typeface="Barlow"/>
                <a:cs typeface="Barlow"/>
                <a:sym typeface="Barlow"/>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1" name="Google Shape;31;g2f1aa601370_0_25"/>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lumn with Image">
  <p:cSld name="ONE_COLUMN_TEXT">
    <p:spTree>
      <p:nvGrpSpPr>
        <p:cNvPr id="1" name="Shape 32"/>
        <p:cNvGrpSpPr/>
        <p:nvPr/>
      </p:nvGrpSpPr>
      <p:grpSpPr>
        <a:xfrm>
          <a:off x="0" y="0"/>
          <a:ext cx="0" cy="0"/>
          <a:chOff x="0" y="0"/>
          <a:chExt cx="0" cy="0"/>
        </a:xfrm>
      </p:grpSpPr>
      <p:sp>
        <p:nvSpPr>
          <p:cNvPr id="33" name="Google Shape;33;g2f1aa601370_0_28"/>
          <p:cNvSpPr txBox="1">
            <a:spLocks noGrp="1"/>
          </p:cNvSpPr>
          <p:nvPr>
            <p:ph type="title"/>
          </p:nvPr>
        </p:nvSpPr>
        <p:spPr>
          <a:xfrm>
            <a:off x="637833" y="1471067"/>
            <a:ext cx="49212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2900"/>
              <a:buFont typeface="Barlow"/>
              <a:buNone/>
              <a:defRPr sz="2900">
                <a:latin typeface="Barlow"/>
                <a:ea typeface="Barlow"/>
                <a:cs typeface="Barlow"/>
                <a:sym typeface="Barlow"/>
              </a:defRPr>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4" name="Google Shape;34;g2f1aa601370_0_28"/>
          <p:cNvSpPr txBox="1">
            <a:spLocks noGrp="1"/>
          </p:cNvSpPr>
          <p:nvPr>
            <p:ph type="body" idx="1"/>
          </p:nvPr>
        </p:nvSpPr>
        <p:spPr>
          <a:xfrm>
            <a:off x="637833" y="2667000"/>
            <a:ext cx="4505700" cy="34251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sz="27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5" name="Google Shape;35;g2f1aa601370_0_28"/>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g2f1aa601370_0_28"/>
          <p:cNvSpPr/>
          <p:nvPr/>
        </p:nvSpPr>
        <p:spPr>
          <a:xfrm>
            <a:off x="6040100" y="345367"/>
            <a:ext cx="5802000" cy="5648100"/>
          </a:xfrm>
          <a:prstGeom prst="roundRect">
            <a:avLst>
              <a:gd name="adj" fmla="val 3739"/>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highlight>
                <a:schemeClr val="lt1"/>
              </a:highlight>
              <a:latin typeface="Barlow Medium"/>
              <a:ea typeface="Barlow Medium"/>
              <a:cs typeface="Barlow Medium"/>
              <a:sym typeface="Barlow Medium"/>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ide Image">
  <p:cSld name="ONE_COLUMN_TEXT_1">
    <p:spTree>
      <p:nvGrpSpPr>
        <p:cNvPr id="1" name="Shape 37"/>
        <p:cNvGrpSpPr/>
        <p:nvPr/>
      </p:nvGrpSpPr>
      <p:grpSpPr>
        <a:xfrm>
          <a:off x="0" y="0"/>
          <a:ext cx="0" cy="0"/>
          <a:chOff x="0" y="0"/>
          <a:chExt cx="0" cy="0"/>
        </a:xfrm>
      </p:grpSpPr>
      <p:sp>
        <p:nvSpPr>
          <p:cNvPr id="38" name="Google Shape;38;g2f1aa601370_0_33"/>
          <p:cNvSpPr txBox="1">
            <a:spLocks noGrp="1"/>
          </p:cNvSpPr>
          <p:nvPr>
            <p:ph type="title"/>
          </p:nvPr>
        </p:nvSpPr>
        <p:spPr>
          <a:xfrm>
            <a:off x="489767" y="439033"/>
            <a:ext cx="11241900" cy="689100"/>
          </a:xfrm>
          <a:prstGeom prst="rect">
            <a:avLst/>
          </a:prstGeom>
        </p:spPr>
        <p:txBody>
          <a:bodyPr spcFirstLastPara="1" wrap="square" lIns="121900" tIns="121900" rIns="121900" bIns="121900" anchor="b" anchorCtr="0">
            <a:normAutofit/>
          </a:bodyPr>
          <a:lstStyle>
            <a:lvl1pPr lvl="0" rtl="0">
              <a:spcBef>
                <a:spcPts val="0"/>
              </a:spcBef>
              <a:spcAft>
                <a:spcPts val="0"/>
              </a:spcAft>
              <a:buSzPts val="2900"/>
              <a:buFont typeface="Barlow"/>
              <a:buNone/>
              <a:defRPr sz="2900">
                <a:latin typeface="Barlow"/>
                <a:ea typeface="Barlow"/>
                <a:cs typeface="Barlow"/>
                <a:sym typeface="Barlow"/>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39" name="Google Shape;39;g2f1aa601370_0_33"/>
          <p:cNvSpPr txBox="1">
            <a:spLocks noGrp="1"/>
          </p:cNvSpPr>
          <p:nvPr>
            <p:ph type="body" idx="1"/>
          </p:nvPr>
        </p:nvSpPr>
        <p:spPr>
          <a:xfrm>
            <a:off x="489767" y="1128233"/>
            <a:ext cx="11241900" cy="1285500"/>
          </a:xfrm>
          <a:prstGeom prst="rect">
            <a:avLst/>
          </a:prstGeom>
        </p:spPr>
        <p:txBody>
          <a:bodyPr spcFirstLastPara="1" wrap="square" lIns="121900" tIns="121900" rIns="121900" bIns="121900" anchor="t" anchorCtr="0">
            <a:normAutofit/>
          </a:bodyPr>
          <a:lstStyle>
            <a:lvl1pPr marL="457200" lvl="0" indent="-400050" rtl="0">
              <a:spcBef>
                <a:spcPts val="0"/>
              </a:spcBef>
              <a:spcAft>
                <a:spcPts val="0"/>
              </a:spcAft>
              <a:buSzPts val="2700"/>
              <a:buChar char="●"/>
              <a:defRPr sz="27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40" name="Google Shape;40;g2f1aa601370_0_33"/>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41" name="Google Shape;41;g2f1aa601370_0_33"/>
          <p:cNvSpPr/>
          <p:nvPr/>
        </p:nvSpPr>
        <p:spPr>
          <a:xfrm>
            <a:off x="378767" y="2413833"/>
            <a:ext cx="11452500" cy="3579600"/>
          </a:xfrm>
          <a:prstGeom prst="roundRect">
            <a:avLst>
              <a:gd name="adj" fmla="val 6132"/>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highlight>
                <a:schemeClr val="lt1"/>
              </a:highlight>
              <a:latin typeface="Barlow Medium"/>
              <a:ea typeface="Barlow Medium"/>
              <a:cs typeface="Barlow Medium"/>
              <a:sym typeface="Barlow Medium"/>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g2f1aa601370_0_38"/>
          <p:cNvSpPr txBox="1">
            <a:spLocks noGrp="1"/>
          </p:cNvSpPr>
          <p:nvPr>
            <p:ph type="title"/>
          </p:nvPr>
        </p:nvSpPr>
        <p:spPr>
          <a:xfrm>
            <a:off x="644900" y="566200"/>
            <a:ext cx="10724700" cy="5163600"/>
          </a:xfrm>
          <a:prstGeom prst="rect">
            <a:avLst/>
          </a:prstGeom>
        </p:spPr>
        <p:txBody>
          <a:bodyPr spcFirstLastPara="1" wrap="square" lIns="121900" tIns="121900" rIns="121900" bIns="121900" anchor="ctr" anchorCtr="0">
            <a:normAutofit/>
          </a:bodyPr>
          <a:lstStyle>
            <a:lvl1pPr lvl="0" algn="ctr">
              <a:spcBef>
                <a:spcPts val="0"/>
              </a:spcBef>
              <a:spcAft>
                <a:spcPts val="0"/>
              </a:spcAft>
              <a:buClr>
                <a:schemeClr val="accent1"/>
              </a:buClr>
              <a:buSzPts val="6400"/>
              <a:buFont typeface="Barlow"/>
              <a:buNone/>
              <a:defRPr sz="6400">
                <a:solidFill>
                  <a:schemeClr val="accent1"/>
                </a:solidFill>
                <a:latin typeface="Barlow"/>
                <a:ea typeface="Barlow"/>
                <a:cs typeface="Barlow"/>
                <a:sym typeface="Barlow"/>
              </a:defRPr>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a:endParaRPr/>
          </a:p>
        </p:txBody>
      </p:sp>
      <p:sp>
        <p:nvSpPr>
          <p:cNvPr id="44" name="Google Shape;44;g2f1aa601370_0_38"/>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g2f1aa601370_0_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rgbClr val="01486B"/>
              </a:buClr>
              <a:buSzPts val="3700"/>
              <a:buFont typeface="Roboto"/>
              <a:buNone/>
              <a:defRPr sz="3700" b="1">
                <a:solidFill>
                  <a:srgbClr val="01486B"/>
                </a:solidFill>
                <a:latin typeface="Roboto"/>
                <a:ea typeface="Roboto"/>
                <a:cs typeface="Roboto"/>
                <a:sym typeface="Roboto"/>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7" name="Google Shape;7;g2f1aa601370_0_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Font typeface="Barlow Medium"/>
              <a:buChar char="●"/>
              <a:defRPr sz="2400">
                <a:solidFill>
                  <a:schemeClr val="dk2"/>
                </a:solidFill>
                <a:latin typeface="Barlow Medium"/>
                <a:ea typeface="Barlow Medium"/>
                <a:cs typeface="Barlow Medium"/>
                <a:sym typeface="Barlow Medium"/>
              </a:defRPr>
            </a:lvl1pPr>
            <a:lvl2pPr marL="914400" lvl="1"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2pPr>
            <a:lvl3pPr marL="1371600" lvl="2"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3pPr>
            <a:lvl4pPr marL="1828800" lvl="3"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4pPr>
            <a:lvl5pPr marL="2286000" lvl="4"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5pPr>
            <a:lvl6pPr marL="2743200" lvl="5"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6pPr>
            <a:lvl7pPr marL="3200400" lvl="6"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7pPr>
            <a:lvl8pPr marL="3657600" lvl="7"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8pPr>
            <a:lvl9pPr marL="4114800" lvl="8"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9pPr>
          </a:lstStyle>
          <a:p>
            <a:endParaRPr/>
          </a:p>
        </p:txBody>
      </p:sp>
      <p:sp>
        <p:nvSpPr>
          <p:cNvPr id="8" name="Google Shape;8;g2f1aa601370_0_0"/>
          <p:cNvSpPr txBox="1">
            <a:spLocks noGrp="1"/>
          </p:cNvSpPr>
          <p:nvPr>
            <p:ph type="sldNum" idx="12"/>
          </p:nvPr>
        </p:nvSpPr>
        <p:spPr>
          <a:xfrm>
            <a:off x="11112500" y="5598600"/>
            <a:ext cx="619200" cy="4452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
        <p:nvSpPr>
          <p:cNvPr id="9" name="Google Shape;9;g2f1aa601370_0_0"/>
          <p:cNvSpPr txBox="1"/>
          <p:nvPr/>
        </p:nvSpPr>
        <p:spPr>
          <a:xfrm>
            <a:off x="8800206" y="6353000"/>
            <a:ext cx="3391800" cy="5052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Clr>
                <a:schemeClr val="dk1"/>
              </a:buClr>
              <a:buSzPts val="1100"/>
              <a:buFont typeface="Arial"/>
              <a:buNone/>
            </a:pPr>
            <a:r>
              <a:rPr lang="en-US" sz="1700" b="1">
                <a:solidFill>
                  <a:schemeClr val="lt1"/>
                </a:solidFill>
                <a:latin typeface="Barlow"/>
                <a:ea typeface="Barlow"/>
                <a:cs typeface="Barlow"/>
                <a:sym typeface="Barlow"/>
              </a:rPr>
              <a:t>Making Music Anywhere</a:t>
            </a:r>
            <a:endParaRPr sz="1700" b="1">
              <a:solidFill>
                <a:schemeClr val="lt1"/>
              </a:solidFill>
              <a:latin typeface="Barlow"/>
              <a:ea typeface="Barlow"/>
              <a:cs typeface="Barlow"/>
              <a:sym typeface="Barlow"/>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mynewmicrophone.com/the-complete-guide-to-microphone-polar-patterns/#Cardioid"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soundtrap.com/musicmakers"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www.bandlab.com/products/cakewalk?lang=en"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
          <p:cNvPicPr preferRelativeResize="0"/>
          <p:nvPr/>
        </p:nvPicPr>
        <p:blipFill>
          <a:blip r:embed="rId3">
            <a:alphaModFix/>
          </a:blip>
          <a:stretch>
            <a:fillRect/>
          </a:stretch>
        </p:blipFill>
        <p:spPr>
          <a:xfrm>
            <a:off x="0" y="0"/>
            <a:ext cx="12192000" cy="683956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27f9e7e811f_0_15"/>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4030"/>
              <a:t>Loop</a:t>
            </a:r>
            <a:endParaRPr sz="4030"/>
          </a:p>
        </p:txBody>
      </p:sp>
      <p:sp>
        <p:nvSpPr>
          <p:cNvPr id="124" name="Google Shape;124;g27f9e7e811f_0_15"/>
          <p:cNvSpPr txBox="1">
            <a:spLocks noGrp="1"/>
          </p:cNvSpPr>
          <p:nvPr>
            <p:ph type="body" idx="1"/>
          </p:nvPr>
        </p:nvSpPr>
        <p:spPr>
          <a:xfrm>
            <a:off x="699700" y="1146258"/>
            <a:ext cx="10574100" cy="40620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r>
              <a:rPr lang="en-US" sz="3600"/>
              <a:t>A loop is a repeating section of a sound that creates a continuous musical texture.</a:t>
            </a:r>
            <a:endParaRPr sz="3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27f9e7e811f_0_20"/>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4030"/>
              <a:t>MIDI: Musical Instrument Digital Interface</a:t>
            </a:r>
            <a:endParaRPr sz="4030"/>
          </a:p>
        </p:txBody>
      </p:sp>
      <p:sp>
        <p:nvSpPr>
          <p:cNvPr id="130" name="Google Shape;130;g27f9e7e811f_0_20"/>
          <p:cNvSpPr txBox="1">
            <a:spLocks noGrp="1"/>
          </p:cNvSpPr>
          <p:nvPr>
            <p:ph type="body" idx="1"/>
          </p:nvPr>
        </p:nvSpPr>
        <p:spPr>
          <a:xfrm>
            <a:off x="699700" y="1536633"/>
            <a:ext cx="10574100" cy="40620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r>
              <a:rPr lang="en-US" sz="3000"/>
              <a:t>MIDI allows electronic musical instruments, computers, and other devices to communicate with one another.</a:t>
            </a:r>
            <a:endParaRPr sz="3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27f9e7e811f_0_25"/>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sz="4477"/>
              <a:t>Microphones</a:t>
            </a:r>
            <a:r>
              <a:rPr lang="en-US"/>
              <a:t>	</a:t>
            </a:r>
            <a:endParaRPr/>
          </a:p>
        </p:txBody>
      </p:sp>
      <p:sp>
        <p:nvSpPr>
          <p:cNvPr id="136" name="Google Shape;136;g27f9e7e811f_0_25"/>
          <p:cNvSpPr txBox="1">
            <a:spLocks noGrp="1"/>
          </p:cNvSpPr>
          <p:nvPr>
            <p:ph type="body" idx="1"/>
          </p:nvPr>
        </p:nvSpPr>
        <p:spPr>
          <a:xfrm>
            <a:off x="699700" y="1085033"/>
            <a:ext cx="10574100" cy="4062000"/>
          </a:xfrm>
          <a:prstGeom prst="rect">
            <a:avLst/>
          </a:prstGeom>
        </p:spPr>
        <p:txBody>
          <a:bodyPr spcFirstLastPara="1" wrap="square" lIns="121900" tIns="121900" rIns="121900" bIns="121900" anchor="ctr" anchorCtr="0">
            <a:normAutofit/>
          </a:bodyPr>
          <a:lstStyle/>
          <a:p>
            <a:pPr marL="0" lvl="0" indent="0" algn="l" rtl="0">
              <a:spcBef>
                <a:spcPts val="0"/>
              </a:spcBef>
              <a:spcAft>
                <a:spcPts val="1600"/>
              </a:spcAft>
              <a:buNone/>
            </a:pPr>
            <a:r>
              <a:rPr lang="en-US" sz="3000"/>
              <a:t>Microphones are instruments for converting sound waves into electrical energy variations which may then be amplified, transmitted, or recorded.</a:t>
            </a:r>
            <a:endParaRPr sz="3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7"/>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How Does It Work?</a:t>
            </a:r>
            <a:endParaRPr/>
          </a:p>
        </p:txBody>
      </p:sp>
      <p:sp>
        <p:nvSpPr>
          <p:cNvPr id="142" name="Google Shape;142;p7"/>
          <p:cNvSpPr txBox="1">
            <a:spLocks noGrp="1"/>
          </p:cNvSpPr>
          <p:nvPr>
            <p:ph type="body" idx="1"/>
          </p:nvPr>
        </p:nvSpPr>
        <p:spPr>
          <a:xfrm>
            <a:off x="699700" y="1245783"/>
            <a:ext cx="10574100" cy="40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1600"/>
              </a:spcAft>
              <a:buNone/>
            </a:pPr>
            <a:r>
              <a:rPr lang="en-US" sz="3000"/>
              <a:t>You need a MIDI controller or drum machine to communicate with the MIDI, and an audio interface to record audio.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27f9e7e811f_0_135"/>
          <p:cNvSpPr txBox="1">
            <a:spLocks noGrp="1"/>
          </p:cNvSpPr>
          <p:nvPr>
            <p:ph type="body" idx="1"/>
          </p:nvPr>
        </p:nvSpPr>
        <p:spPr>
          <a:xfrm>
            <a:off x="699700" y="1536625"/>
            <a:ext cx="5316600" cy="4062000"/>
          </a:xfrm>
          <a:prstGeom prst="rect">
            <a:avLst/>
          </a:prstGeom>
        </p:spPr>
        <p:txBody>
          <a:bodyPr spcFirstLastPara="1" wrap="square" lIns="121900" tIns="121900" rIns="121900" bIns="1219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3222"/>
              <a:t>Controllers  can look like piano keyboards, but they can also be digital drum sets, electronic wind  instruments, guitars, computer or smartphone apps, or nearly anything else that can  send an electronic signal. </a:t>
            </a:r>
            <a:endParaRPr sz="3222"/>
          </a:p>
          <a:p>
            <a:pPr marL="0" lvl="0" indent="0" algn="l" rtl="0">
              <a:spcBef>
                <a:spcPts val="1600"/>
              </a:spcBef>
              <a:spcAft>
                <a:spcPts val="1600"/>
              </a:spcAft>
              <a:buNone/>
            </a:pPr>
            <a:endParaRPr sz="2000"/>
          </a:p>
        </p:txBody>
      </p:sp>
      <p:sp>
        <p:nvSpPr>
          <p:cNvPr id="148" name="Google Shape;148;g27f9e7e811f_0_135"/>
          <p:cNvSpPr txBox="1">
            <a:spLocks noGrp="1"/>
          </p:cNvSpPr>
          <p:nvPr>
            <p:ph type="title"/>
          </p:nvPr>
        </p:nvSpPr>
        <p:spPr>
          <a:xfrm>
            <a:off x="699700" y="547792"/>
            <a:ext cx="109065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Clr>
                <a:schemeClr val="dk1"/>
              </a:buClr>
              <a:buSzPts val="990"/>
              <a:buFont typeface="Arial"/>
              <a:buNone/>
            </a:pPr>
            <a:r>
              <a:rPr lang="en-US" sz="5700">
                <a:solidFill>
                  <a:schemeClr val="accent1"/>
                </a:solidFill>
              </a:rPr>
              <a:t>MIDI Controllers</a:t>
            </a:r>
            <a:endParaRPr/>
          </a:p>
        </p:txBody>
      </p:sp>
      <p:pic>
        <p:nvPicPr>
          <p:cNvPr id="149" name="Google Shape;149;g27f9e7e811f_0_135"/>
          <p:cNvPicPr preferRelativeResize="0"/>
          <p:nvPr/>
        </p:nvPicPr>
        <p:blipFill>
          <a:blip r:embed="rId3">
            <a:alphaModFix/>
          </a:blip>
          <a:stretch>
            <a:fillRect/>
          </a:stretch>
        </p:blipFill>
        <p:spPr>
          <a:xfrm>
            <a:off x="6138575" y="597717"/>
            <a:ext cx="5467628" cy="519633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27f9e7e811f_0_249"/>
          <p:cNvSpPr txBox="1">
            <a:spLocks noGrp="1"/>
          </p:cNvSpPr>
          <p:nvPr>
            <p:ph type="title"/>
          </p:nvPr>
        </p:nvSpPr>
        <p:spPr>
          <a:xfrm>
            <a:off x="699700" y="593367"/>
            <a:ext cx="109065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SzPts val="990"/>
              <a:buNone/>
            </a:pPr>
            <a:r>
              <a:rPr lang="en-US" sz="3630"/>
              <a:t>Microphones and Polar Patterns</a:t>
            </a:r>
            <a:endParaRPr sz="3630"/>
          </a:p>
        </p:txBody>
      </p:sp>
      <p:sp>
        <p:nvSpPr>
          <p:cNvPr id="155" name="Google Shape;155;g27f9e7e811f_0_249"/>
          <p:cNvSpPr txBox="1">
            <a:spLocks noGrp="1"/>
          </p:cNvSpPr>
          <p:nvPr>
            <p:ph type="body" idx="1"/>
          </p:nvPr>
        </p:nvSpPr>
        <p:spPr>
          <a:xfrm>
            <a:off x="699700" y="2117207"/>
            <a:ext cx="10574100" cy="673500"/>
          </a:xfrm>
          <a:prstGeom prst="rect">
            <a:avLst/>
          </a:prstGeom>
        </p:spPr>
        <p:txBody>
          <a:bodyPr spcFirstLastPara="1" wrap="square" lIns="121900" tIns="121900" rIns="121900" bIns="121900" anchor="t" anchorCtr="0">
            <a:noAutofit/>
          </a:bodyPr>
          <a:lstStyle/>
          <a:p>
            <a:pPr marL="0" lvl="0" indent="0" algn="ctr" rtl="0">
              <a:spcBef>
                <a:spcPts val="0"/>
              </a:spcBef>
              <a:spcAft>
                <a:spcPts val="1600"/>
              </a:spcAft>
              <a:buClr>
                <a:schemeClr val="dk1"/>
              </a:buClr>
              <a:buSzPts val="1500"/>
              <a:buFont typeface="Arial"/>
              <a:buNone/>
            </a:pPr>
            <a:r>
              <a:rPr lang="en-US" sz="3000" u="sng">
                <a:solidFill>
                  <a:schemeClr val="hlink"/>
                </a:solidFill>
                <a:hlinkClick r:id="rId3"/>
              </a:rPr>
              <a:t>Complete Guide to Microphone Polar Patterns</a:t>
            </a:r>
            <a:endParaRPr sz="3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g27f9e7e811f_0_299"/>
          <p:cNvPicPr preferRelativeResize="0"/>
          <p:nvPr/>
        </p:nvPicPr>
        <p:blipFill>
          <a:blip r:embed="rId3">
            <a:alphaModFix/>
          </a:blip>
          <a:stretch>
            <a:fillRect/>
          </a:stretch>
        </p:blipFill>
        <p:spPr>
          <a:xfrm>
            <a:off x="6186049" y="659324"/>
            <a:ext cx="5024425" cy="5024425"/>
          </a:xfrm>
          <a:prstGeom prst="rect">
            <a:avLst/>
          </a:prstGeom>
          <a:noFill/>
          <a:ln w="76200" cap="flat" cmpd="sng">
            <a:solidFill>
              <a:srgbClr val="01486B"/>
            </a:solidFill>
            <a:prstDash val="solid"/>
            <a:round/>
            <a:headEnd type="none" w="sm" len="sm"/>
            <a:tailEnd type="none" w="sm" len="sm"/>
          </a:ln>
        </p:spPr>
      </p:pic>
      <p:sp>
        <p:nvSpPr>
          <p:cNvPr id="161" name="Google Shape;161;g27f9e7e811f_0_299"/>
          <p:cNvSpPr txBox="1">
            <a:spLocks noGrp="1"/>
          </p:cNvSpPr>
          <p:nvPr>
            <p:ph type="title"/>
          </p:nvPr>
        </p:nvSpPr>
        <p:spPr>
          <a:xfrm>
            <a:off x="453600" y="2387867"/>
            <a:ext cx="109065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3640"/>
              <a:t>  Cardioid Polar Pattern</a:t>
            </a:r>
            <a:endParaRPr sz="364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27f9e7e811f_0_350"/>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Cardioid Polar Pattern</a:t>
            </a:r>
            <a:endParaRPr/>
          </a:p>
        </p:txBody>
      </p:sp>
      <p:sp>
        <p:nvSpPr>
          <p:cNvPr id="167" name="Google Shape;167;g27f9e7e811f_0_350"/>
          <p:cNvSpPr txBox="1">
            <a:spLocks noGrp="1"/>
          </p:cNvSpPr>
          <p:nvPr>
            <p:ph type="body" idx="1"/>
          </p:nvPr>
        </p:nvSpPr>
        <p:spPr>
          <a:xfrm>
            <a:off x="699700" y="1536633"/>
            <a:ext cx="10574100" cy="4062000"/>
          </a:xfrm>
          <a:prstGeom prst="rect">
            <a:avLst/>
          </a:prstGeom>
        </p:spPr>
        <p:txBody>
          <a:bodyPr spcFirstLastPara="1" wrap="square" lIns="121900" tIns="121900" rIns="121900" bIns="121900" anchor="t" anchorCtr="0">
            <a:normAutofit/>
          </a:bodyPr>
          <a:lstStyle/>
          <a:p>
            <a:pPr marL="609600" lvl="0" indent="-476250" algn="l" rtl="0">
              <a:spcBef>
                <a:spcPts val="0"/>
              </a:spcBef>
              <a:spcAft>
                <a:spcPts val="0"/>
              </a:spcAft>
              <a:buSzPts val="2700"/>
              <a:buChar char="●"/>
            </a:pPr>
            <a:r>
              <a:rPr lang="en-US"/>
              <a:t>Cardioid is also known as “kidney” or “heart” and is often what people are referring to when using the term “unidirectional.”</a:t>
            </a:r>
            <a:br>
              <a:rPr lang="en-US"/>
            </a:br>
            <a:endParaRPr/>
          </a:p>
          <a:p>
            <a:pPr marL="609600" lvl="0" indent="-476250" algn="l" rtl="0">
              <a:spcBef>
                <a:spcPts val="0"/>
              </a:spcBef>
              <a:spcAft>
                <a:spcPts val="0"/>
              </a:spcAft>
              <a:buSzPts val="2700"/>
              <a:buChar char="●"/>
            </a:pPr>
            <a:r>
              <a:rPr lang="en-US"/>
              <a:t>The cardioid pattern is the most common polar pattern.</a:t>
            </a:r>
            <a:br>
              <a:rPr lang="en-US"/>
            </a:br>
            <a:endParaRPr/>
          </a:p>
          <a:p>
            <a:pPr marL="609600" lvl="0" indent="-476250" algn="l" rtl="0">
              <a:spcBef>
                <a:spcPts val="0"/>
              </a:spcBef>
              <a:spcAft>
                <a:spcPts val="0"/>
              </a:spcAft>
              <a:buSzPts val="2700"/>
              <a:buChar char="●"/>
            </a:pPr>
            <a:r>
              <a:rPr lang="en-US"/>
              <a:t>Picks up sound from the direction it is facing.</a:t>
            </a:r>
            <a:br>
              <a:rPr lang="en-US"/>
            </a:br>
            <a:endParaRPr/>
          </a:p>
          <a:p>
            <a:pPr marL="609600" lvl="0" indent="-476250" algn="l" rtl="0">
              <a:spcBef>
                <a:spcPts val="0"/>
              </a:spcBef>
              <a:spcAft>
                <a:spcPts val="0"/>
              </a:spcAft>
              <a:buSzPts val="2700"/>
              <a:buChar char="●"/>
            </a:pPr>
            <a:r>
              <a:rPr lang="en-US"/>
              <a:t>The cardioid pattern is the most common polar pattern.</a:t>
            </a:r>
            <a:endParaRPr sz="1600" b="1">
              <a:solidFill>
                <a:srgbClr val="000000"/>
              </a:solidFill>
              <a:highlight>
                <a:srgbClr val="FFFFFF"/>
              </a:highlight>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27f9e7e811f_0_405"/>
          <p:cNvSpPr txBox="1">
            <a:spLocks noGrp="1"/>
          </p:cNvSpPr>
          <p:nvPr>
            <p:ph type="title"/>
          </p:nvPr>
        </p:nvSpPr>
        <p:spPr>
          <a:xfrm>
            <a:off x="712875" y="2071192"/>
            <a:ext cx="109065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Shure SM57 and SM58</a:t>
            </a:r>
            <a:endParaRPr/>
          </a:p>
        </p:txBody>
      </p:sp>
      <p:sp>
        <p:nvSpPr>
          <p:cNvPr id="173" name="Google Shape;173;g27f9e7e811f_0_405"/>
          <p:cNvSpPr txBox="1">
            <a:spLocks noGrp="1"/>
          </p:cNvSpPr>
          <p:nvPr>
            <p:ph type="title"/>
          </p:nvPr>
        </p:nvSpPr>
        <p:spPr>
          <a:xfrm>
            <a:off x="7433700" y="5639925"/>
            <a:ext cx="1393500" cy="414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1400"/>
              <a:t>Shure SM57</a:t>
            </a:r>
            <a:endParaRPr sz="1400"/>
          </a:p>
        </p:txBody>
      </p:sp>
      <p:sp>
        <p:nvSpPr>
          <p:cNvPr id="174" name="Google Shape;174;g27f9e7e811f_0_405"/>
          <p:cNvSpPr txBox="1">
            <a:spLocks noGrp="1"/>
          </p:cNvSpPr>
          <p:nvPr>
            <p:ph type="title"/>
          </p:nvPr>
        </p:nvSpPr>
        <p:spPr>
          <a:xfrm>
            <a:off x="9886150" y="5639925"/>
            <a:ext cx="1291500" cy="414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1400"/>
              <a:t>Shure SM58</a:t>
            </a:r>
            <a:endParaRPr sz="1400"/>
          </a:p>
        </p:txBody>
      </p:sp>
      <p:pic>
        <p:nvPicPr>
          <p:cNvPr id="175" name="Google Shape;175;g27f9e7e811f_0_405"/>
          <p:cNvPicPr preferRelativeResize="0"/>
          <p:nvPr/>
        </p:nvPicPr>
        <p:blipFill>
          <a:blip r:embed="rId3">
            <a:alphaModFix/>
          </a:blip>
          <a:stretch>
            <a:fillRect/>
          </a:stretch>
        </p:blipFill>
        <p:spPr>
          <a:xfrm>
            <a:off x="7286175" y="327525"/>
            <a:ext cx="1157250" cy="5388600"/>
          </a:xfrm>
          <a:prstGeom prst="rect">
            <a:avLst/>
          </a:prstGeom>
          <a:noFill/>
          <a:ln>
            <a:noFill/>
          </a:ln>
        </p:spPr>
      </p:pic>
      <p:pic>
        <p:nvPicPr>
          <p:cNvPr id="176" name="Google Shape;176;g27f9e7e811f_0_405"/>
          <p:cNvPicPr preferRelativeResize="0"/>
          <p:nvPr/>
        </p:nvPicPr>
        <p:blipFill>
          <a:blip r:embed="rId4">
            <a:alphaModFix/>
          </a:blip>
          <a:stretch>
            <a:fillRect/>
          </a:stretch>
        </p:blipFill>
        <p:spPr>
          <a:xfrm>
            <a:off x="9529387" y="394650"/>
            <a:ext cx="1648326" cy="53214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g27f9e7e811f_0_456"/>
          <p:cNvPicPr preferRelativeResize="0"/>
          <p:nvPr/>
        </p:nvPicPr>
        <p:blipFill>
          <a:blip r:embed="rId3">
            <a:alphaModFix/>
          </a:blip>
          <a:stretch>
            <a:fillRect/>
          </a:stretch>
        </p:blipFill>
        <p:spPr>
          <a:xfrm>
            <a:off x="6016825" y="791675"/>
            <a:ext cx="5445850" cy="4709600"/>
          </a:xfrm>
          <a:prstGeom prst="rect">
            <a:avLst/>
          </a:prstGeom>
          <a:noFill/>
          <a:ln w="76200" cap="flat" cmpd="sng">
            <a:solidFill>
              <a:srgbClr val="01486B"/>
            </a:solidFill>
            <a:prstDash val="solid"/>
            <a:round/>
            <a:headEnd type="none" w="sm" len="sm"/>
            <a:tailEnd type="none" w="sm" len="sm"/>
          </a:ln>
        </p:spPr>
      </p:pic>
      <p:sp>
        <p:nvSpPr>
          <p:cNvPr id="182" name="Google Shape;182;g27f9e7e811f_0_456"/>
          <p:cNvSpPr txBox="1">
            <a:spLocks noGrp="1"/>
          </p:cNvSpPr>
          <p:nvPr>
            <p:ph type="title"/>
          </p:nvPr>
        </p:nvSpPr>
        <p:spPr>
          <a:xfrm>
            <a:off x="556175" y="2493417"/>
            <a:ext cx="109065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Bidirectional Polar Pattern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g2fdfc38149f_0_0"/>
          <p:cNvSpPr txBox="1">
            <a:spLocks noGrp="1"/>
          </p:cNvSpPr>
          <p:nvPr>
            <p:ph type="ctrTitle"/>
          </p:nvPr>
        </p:nvSpPr>
        <p:spPr>
          <a:xfrm>
            <a:off x="415600" y="992767"/>
            <a:ext cx="11360700" cy="23619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Play"/>
              <a:buNone/>
            </a:pPr>
            <a:r>
              <a:rPr lang="en-US"/>
              <a:t>Making Music Anywhere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27f9e7e811f_0_505"/>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Bi-Directional</a:t>
            </a:r>
            <a:endParaRPr/>
          </a:p>
        </p:txBody>
      </p:sp>
      <p:sp>
        <p:nvSpPr>
          <p:cNvPr id="188" name="Google Shape;188;g27f9e7e811f_0_505"/>
          <p:cNvSpPr txBox="1">
            <a:spLocks noGrp="1"/>
          </p:cNvSpPr>
          <p:nvPr>
            <p:ph type="body" idx="1"/>
          </p:nvPr>
        </p:nvSpPr>
        <p:spPr>
          <a:xfrm>
            <a:off x="699700" y="1536633"/>
            <a:ext cx="10574100" cy="4062000"/>
          </a:xfrm>
          <a:prstGeom prst="rect">
            <a:avLst/>
          </a:prstGeom>
        </p:spPr>
        <p:txBody>
          <a:bodyPr spcFirstLastPara="1" wrap="square" lIns="121900" tIns="121900" rIns="121900" bIns="121900" anchor="t" anchorCtr="0">
            <a:normAutofit/>
          </a:bodyPr>
          <a:lstStyle/>
          <a:p>
            <a:pPr marL="609600" lvl="0" indent="-476250" algn="l" rtl="0">
              <a:spcBef>
                <a:spcPts val="0"/>
              </a:spcBef>
              <a:spcAft>
                <a:spcPts val="0"/>
              </a:spcAft>
              <a:buSzPts val="2700"/>
              <a:buChar char="●"/>
            </a:pPr>
            <a:r>
              <a:rPr lang="en-US"/>
              <a:t>The bidirectional (figure-8) microphone polar pattern is equally sensitive to sounds from the front and the back with a ring of silence at its sides. Bidirectional mics are the truest form of pressure-gradient mics and exhibit the most proximity effect. Nearly all ribbon mics are bidirectional.</a:t>
            </a:r>
            <a:br>
              <a:rPr lang="en-US"/>
            </a:br>
            <a:endParaRPr/>
          </a:p>
          <a:p>
            <a:pPr marL="609600" lvl="0" indent="-476250" algn="l" rtl="0">
              <a:spcBef>
                <a:spcPts val="0"/>
              </a:spcBef>
              <a:spcAft>
                <a:spcPts val="0"/>
              </a:spcAft>
              <a:buSzPts val="2700"/>
              <a:buChar char="●"/>
            </a:pPr>
            <a:r>
              <a:rPr lang="en-US"/>
              <a:t>Most ribbon mics are bidirectional</a:t>
            </a:r>
            <a:endParaRPr/>
          </a:p>
          <a:p>
            <a:pPr marL="609600" lvl="0" indent="0" algn="l" rtl="0">
              <a:spcBef>
                <a:spcPts val="1600"/>
              </a:spcBef>
              <a:spcAft>
                <a:spcPts val="1600"/>
              </a:spcAft>
              <a:buNone/>
            </a:pPr>
            <a:endParaRPr sz="1600" b="1">
              <a:solidFill>
                <a:srgbClr val="000000"/>
              </a:solidFill>
              <a:highlight>
                <a:srgbClr val="FFFFFF"/>
              </a:highlight>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27f9e7e811f_0_555"/>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3630"/>
              <a:t>Bi-Directional Polar Pattern</a:t>
            </a:r>
            <a:endParaRPr sz="3630"/>
          </a:p>
        </p:txBody>
      </p:sp>
      <p:sp>
        <p:nvSpPr>
          <p:cNvPr id="194" name="Google Shape;194;g27f9e7e811f_0_555"/>
          <p:cNvSpPr txBox="1">
            <a:spLocks noGrp="1"/>
          </p:cNvSpPr>
          <p:nvPr>
            <p:ph type="body" idx="1"/>
          </p:nvPr>
        </p:nvSpPr>
        <p:spPr>
          <a:xfrm>
            <a:off x="699700" y="2019058"/>
            <a:ext cx="10574100" cy="40620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3000"/>
              <a:t>Examples of Bi-Directional Microphones</a:t>
            </a:r>
            <a:endParaRPr sz="3000"/>
          </a:p>
          <a:p>
            <a:pPr marL="457200" lvl="0" indent="-419100" algn="l" rtl="0">
              <a:spcBef>
                <a:spcPts val="1600"/>
              </a:spcBef>
              <a:spcAft>
                <a:spcPts val="0"/>
              </a:spcAft>
              <a:buSzPts val="3000"/>
              <a:buChar char="●"/>
            </a:pPr>
            <a:r>
              <a:rPr lang="en-US" sz="3000"/>
              <a:t>Royer R-121</a:t>
            </a:r>
            <a:endParaRPr sz="3000"/>
          </a:p>
          <a:p>
            <a:pPr marL="457200" lvl="0" indent="-419100" algn="l" rtl="0">
              <a:spcBef>
                <a:spcPts val="0"/>
              </a:spcBef>
              <a:spcAft>
                <a:spcPts val="0"/>
              </a:spcAft>
              <a:buSzPts val="3000"/>
              <a:buChar char="●"/>
            </a:pPr>
            <a:r>
              <a:rPr lang="en-US" sz="3000"/>
              <a:t>AEA R84</a:t>
            </a:r>
            <a:endParaRPr sz="3000"/>
          </a:p>
        </p:txBody>
      </p:sp>
      <p:sp>
        <p:nvSpPr>
          <p:cNvPr id="195" name="Google Shape;195;g27f9e7e811f_0_555"/>
          <p:cNvSpPr txBox="1">
            <a:spLocks noGrp="1"/>
          </p:cNvSpPr>
          <p:nvPr>
            <p:ph type="title"/>
          </p:nvPr>
        </p:nvSpPr>
        <p:spPr>
          <a:xfrm>
            <a:off x="8669357" y="5666745"/>
            <a:ext cx="934800" cy="4143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1400"/>
              <a:t>AEA R84</a:t>
            </a:r>
            <a:endParaRPr sz="1400"/>
          </a:p>
        </p:txBody>
      </p:sp>
      <p:pic>
        <p:nvPicPr>
          <p:cNvPr id="196" name="Google Shape;196;g27f9e7e811f_0_555"/>
          <p:cNvPicPr preferRelativeResize="0"/>
          <p:nvPr/>
        </p:nvPicPr>
        <p:blipFill>
          <a:blip r:embed="rId3">
            <a:alphaModFix/>
          </a:blip>
          <a:stretch>
            <a:fillRect/>
          </a:stretch>
        </p:blipFill>
        <p:spPr>
          <a:xfrm>
            <a:off x="8080711" y="363525"/>
            <a:ext cx="2112074" cy="54065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g27f9e7e811f_0_606"/>
          <p:cNvPicPr preferRelativeResize="0"/>
          <p:nvPr/>
        </p:nvPicPr>
        <p:blipFill>
          <a:blip r:embed="rId3">
            <a:alphaModFix/>
          </a:blip>
          <a:stretch>
            <a:fillRect/>
          </a:stretch>
        </p:blipFill>
        <p:spPr>
          <a:xfrm>
            <a:off x="6253975" y="646525"/>
            <a:ext cx="5145325" cy="5145300"/>
          </a:xfrm>
          <a:prstGeom prst="rect">
            <a:avLst/>
          </a:prstGeom>
          <a:noFill/>
          <a:ln w="76200" cap="flat" cmpd="sng">
            <a:solidFill>
              <a:srgbClr val="01486B"/>
            </a:solidFill>
            <a:prstDash val="solid"/>
            <a:round/>
            <a:headEnd type="none" w="sm" len="sm"/>
            <a:tailEnd type="none" w="sm" len="sm"/>
          </a:ln>
        </p:spPr>
      </p:pic>
      <p:sp>
        <p:nvSpPr>
          <p:cNvPr id="202" name="Google Shape;202;g27f9e7e811f_0_606"/>
          <p:cNvSpPr txBox="1">
            <a:spLocks noGrp="1"/>
          </p:cNvSpPr>
          <p:nvPr>
            <p:ph type="title"/>
          </p:nvPr>
        </p:nvSpPr>
        <p:spPr>
          <a:xfrm>
            <a:off x="642750" y="2415192"/>
            <a:ext cx="109065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3640"/>
              <a:t>Omni-Directional</a:t>
            </a:r>
            <a:endParaRPr sz="364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27f9e7e811f_0_655"/>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3630"/>
              <a:t>Omni Directional</a:t>
            </a:r>
            <a:endParaRPr sz="3630"/>
          </a:p>
        </p:txBody>
      </p:sp>
      <p:sp>
        <p:nvSpPr>
          <p:cNvPr id="208" name="Google Shape;208;g27f9e7e811f_0_655"/>
          <p:cNvSpPr txBox="1">
            <a:spLocks noGrp="1"/>
          </p:cNvSpPr>
          <p:nvPr>
            <p:ph type="body" idx="1"/>
          </p:nvPr>
        </p:nvSpPr>
        <p:spPr>
          <a:xfrm>
            <a:off x="699700" y="2011658"/>
            <a:ext cx="10574100" cy="4062000"/>
          </a:xfrm>
          <a:prstGeom prst="rect">
            <a:avLst/>
          </a:prstGeom>
        </p:spPr>
        <p:txBody>
          <a:bodyPr spcFirstLastPara="1" wrap="square" lIns="121900" tIns="121900" rIns="121900" bIns="121900" anchor="t" anchorCtr="0">
            <a:normAutofit/>
          </a:bodyPr>
          <a:lstStyle/>
          <a:p>
            <a:pPr marL="0" lvl="0" indent="0" algn="l" rtl="0">
              <a:spcBef>
                <a:spcPts val="0"/>
              </a:spcBef>
              <a:spcAft>
                <a:spcPts val="1600"/>
              </a:spcAft>
              <a:buNone/>
            </a:pPr>
            <a:r>
              <a:rPr lang="en-US" sz="3000"/>
              <a:t>A microphone with an omnidirectional polar pattern, in theory, is equally sensitive to sound in all directions. It is the polar pattern of the pressure principle.</a:t>
            </a:r>
            <a:endParaRPr sz="1900" b="1">
              <a:solidFill>
                <a:srgbClr val="000000"/>
              </a:solidFill>
              <a:highlight>
                <a:srgbClr val="FFFFFF"/>
              </a:highlight>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8"/>
          <p:cNvSpPr txBox="1">
            <a:spLocks noGrp="1"/>
          </p:cNvSpPr>
          <p:nvPr>
            <p:ph type="title"/>
          </p:nvPr>
        </p:nvSpPr>
        <p:spPr>
          <a:xfrm>
            <a:off x="699700" y="618492"/>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Group Activity – Creating Music Using Loops</a:t>
            </a:r>
            <a:endParaRPr/>
          </a:p>
        </p:txBody>
      </p:sp>
      <p:sp>
        <p:nvSpPr>
          <p:cNvPr id="214" name="Google Shape;214;p8"/>
          <p:cNvSpPr txBox="1">
            <a:spLocks noGrp="1"/>
          </p:cNvSpPr>
          <p:nvPr>
            <p:ph type="body" idx="1"/>
          </p:nvPr>
        </p:nvSpPr>
        <p:spPr>
          <a:xfrm>
            <a:off x="699700" y="1703758"/>
            <a:ext cx="10574100" cy="4062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3000"/>
              <a:t>Before we start, let's cover some basics…</a:t>
            </a:r>
            <a:endParaRPr sz="3000"/>
          </a:p>
          <a:p>
            <a:pPr marL="457200" lvl="0" indent="-419100" algn="l" rtl="0">
              <a:spcBef>
                <a:spcPts val="1600"/>
              </a:spcBef>
              <a:spcAft>
                <a:spcPts val="0"/>
              </a:spcAft>
              <a:buSzPts val="3000"/>
              <a:buChar char="●"/>
            </a:pPr>
            <a:r>
              <a:rPr lang="en-US" sz="3000"/>
              <a:t>How to open the program.</a:t>
            </a:r>
            <a:endParaRPr sz="3000"/>
          </a:p>
          <a:p>
            <a:pPr marL="457200" lvl="0" indent="-419100" algn="l" rtl="0">
              <a:spcBef>
                <a:spcPts val="0"/>
              </a:spcBef>
              <a:spcAft>
                <a:spcPts val="0"/>
              </a:spcAft>
              <a:buSzPts val="3000"/>
              <a:buChar char="●"/>
            </a:pPr>
            <a:r>
              <a:rPr lang="en-US" sz="3000"/>
              <a:t>How to find the loops.</a:t>
            </a:r>
            <a:endParaRPr sz="3000"/>
          </a:p>
          <a:p>
            <a:pPr marL="457200" lvl="0" indent="-419100" algn="l" rtl="0">
              <a:spcBef>
                <a:spcPts val="0"/>
              </a:spcBef>
              <a:spcAft>
                <a:spcPts val="0"/>
              </a:spcAft>
              <a:buSzPts val="3000"/>
              <a:buChar char="●"/>
            </a:pPr>
            <a:r>
              <a:rPr lang="en-US" sz="3000"/>
              <a:t>How to filter through.</a:t>
            </a:r>
            <a:endParaRPr sz="3000"/>
          </a:p>
          <a:p>
            <a:pPr marL="457200" lvl="0" indent="-419100" algn="l" rtl="0">
              <a:spcBef>
                <a:spcPts val="0"/>
              </a:spcBef>
              <a:spcAft>
                <a:spcPts val="0"/>
              </a:spcAft>
              <a:buSzPts val="3000"/>
              <a:buChar char="●"/>
            </a:pPr>
            <a:r>
              <a:rPr lang="en-US" sz="3000"/>
              <a:t>How to place on the timeline.</a:t>
            </a:r>
            <a:endParaRPr sz="3000"/>
          </a:p>
          <a:p>
            <a:pPr marL="457200" lvl="0" indent="-419100" algn="l" rtl="0">
              <a:spcBef>
                <a:spcPts val="0"/>
              </a:spcBef>
              <a:spcAft>
                <a:spcPts val="0"/>
              </a:spcAft>
              <a:buSzPts val="3000"/>
              <a:buChar char="●"/>
            </a:pPr>
            <a:r>
              <a:rPr lang="en-US" sz="3000"/>
              <a:t>How to change the tempo.</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p:cNvSpPr txBox="1">
            <a:spLocks noGrp="1"/>
          </p:cNvSpPr>
          <p:nvPr>
            <p:ph type="title"/>
          </p:nvPr>
        </p:nvSpPr>
        <p:spPr>
          <a:xfrm>
            <a:off x="699700" y="59421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3600"/>
              <a:t>Group Activity – Creating Music Using Loops</a:t>
            </a:r>
            <a:endParaRPr sz="3600"/>
          </a:p>
        </p:txBody>
      </p:sp>
      <p:sp>
        <p:nvSpPr>
          <p:cNvPr id="220" name="Google Shape;220;p9"/>
          <p:cNvSpPr txBox="1">
            <a:spLocks noGrp="1"/>
          </p:cNvSpPr>
          <p:nvPr>
            <p:ph type="body" idx="1"/>
          </p:nvPr>
        </p:nvSpPr>
        <p:spPr>
          <a:xfrm>
            <a:off x="699700" y="1752283"/>
            <a:ext cx="10574100" cy="4062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3000"/>
              <a:t>In groups, create a track using only loops in </a:t>
            </a:r>
            <a:endParaRPr sz="3000"/>
          </a:p>
          <a:p>
            <a:pPr marL="0" lvl="0" indent="457200" algn="l" rtl="0">
              <a:spcBef>
                <a:spcPts val="1600"/>
              </a:spcBef>
              <a:spcAft>
                <a:spcPts val="0"/>
              </a:spcAft>
              <a:buNone/>
            </a:pPr>
            <a:r>
              <a:rPr lang="en-US" sz="3000" u="sng">
                <a:solidFill>
                  <a:schemeClr val="hlink"/>
                </a:solidFill>
                <a:hlinkClick r:id="rId3"/>
              </a:rPr>
              <a:t>Soundtrap</a:t>
            </a:r>
            <a:r>
              <a:rPr lang="en-US" sz="3000"/>
              <a:t> or </a:t>
            </a:r>
            <a:r>
              <a:rPr lang="en-US" sz="3000" u="sng">
                <a:solidFill>
                  <a:schemeClr val="hlink"/>
                </a:solidFill>
                <a:hlinkClick r:id="rId4"/>
              </a:rPr>
              <a:t>Bandlab</a:t>
            </a:r>
            <a:r>
              <a:rPr lang="en-US" sz="3000"/>
              <a:t> </a:t>
            </a:r>
            <a:endParaRPr sz="3000"/>
          </a:p>
          <a:p>
            <a:pPr marL="0" lvl="0" indent="0" algn="l" rtl="0">
              <a:spcBef>
                <a:spcPts val="1600"/>
              </a:spcBef>
              <a:spcAft>
                <a:spcPts val="0"/>
              </a:spcAft>
              <a:buNone/>
            </a:pPr>
            <a:r>
              <a:rPr lang="en-US" sz="3000"/>
              <a:t>Remember to...</a:t>
            </a:r>
            <a:endParaRPr sz="3000"/>
          </a:p>
          <a:p>
            <a:pPr marL="457200" lvl="0" indent="-419100" algn="l" rtl="0">
              <a:spcBef>
                <a:spcPts val="1600"/>
              </a:spcBef>
              <a:spcAft>
                <a:spcPts val="0"/>
              </a:spcAft>
              <a:buSzPts val="3000"/>
              <a:buChar char="●"/>
            </a:pPr>
            <a:r>
              <a:rPr lang="en-US" sz="3000"/>
              <a:t>Use at least four loops</a:t>
            </a:r>
            <a:endParaRPr sz="3000"/>
          </a:p>
          <a:p>
            <a:pPr marL="457200" lvl="0" indent="-419100" algn="l" rtl="0">
              <a:spcBef>
                <a:spcPts val="0"/>
              </a:spcBef>
              <a:spcAft>
                <a:spcPts val="0"/>
              </a:spcAft>
              <a:buSzPts val="3000"/>
              <a:buChar char="●"/>
            </a:pPr>
            <a:r>
              <a:rPr lang="en-US" sz="3000"/>
              <a:t>Make your song 30 seconds long</a:t>
            </a:r>
            <a:endParaRPr sz="3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0"/>
          <p:cNvSpPr txBox="1">
            <a:spLocks noGrp="1"/>
          </p:cNvSpPr>
          <p:nvPr>
            <p:ph type="title"/>
          </p:nvPr>
        </p:nvSpPr>
        <p:spPr>
          <a:xfrm>
            <a:off x="415600" y="2147275"/>
            <a:ext cx="11360700" cy="1393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a:t>Wrap-Up</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2f2531e0fe1_0_0"/>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Clr>
                <a:schemeClr val="dk1"/>
              </a:buClr>
              <a:buSzPct val="27348"/>
              <a:buFont typeface="Arial"/>
              <a:buNone/>
            </a:pPr>
            <a:r>
              <a:rPr lang="en-US" sz="3620">
                <a:solidFill>
                  <a:schemeClr val="accent1"/>
                </a:solidFill>
              </a:rPr>
              <a:t>Consider a Career in Music!</a:t>
            </a:r>
            <a:endParaRPr/>
          </a:p>
        </p:txBody>
      </p:sp>
      <p:sp>
        <p:nvSpPr>
          <p:cNvPr id="231" name="Google Shape;231;g2f2531e0fe1_0_0"/>
          <p:cNvSpPr txBox="1">
            <a:spLocks noGrp="1"/>
          </p:cNvSpPr>
          <p:nvPr>
            <p:ph type="body" idx="1"/>
          </p:nvPr>
        </p:nvSpPr>
        <p:spPr>
          <a:xfrm>
            <a:off x="699700" y="1536633"/>
            <a:ext cx="10574100" cy="4062000"/>
          </a:xfrm>
          <a:prstGeom prst="rect">
            <a:avLst/>
          </a:prstGeom>
        </p:spPr>
        <p:txBody>
          <a:bodyPr spcFirstLastPara="1" wrap="square" lIns="121900" tIns="121900" rIns="121900" bIns="121900" anchor="t" anchorCtr="0">
            <a:normAutofit lnSpcReduction="20000"/>
          </a:bodyPr>
          <a:lstStyle/>
          <a:p>
            <a:pPr marL="0" lvl="0" indent="0" algn="l" rtl="0">
              <a:spcBef>
                <a:spcPts val="0"/>
              </a:spcBef>
              <a:spcAft>
                <a:spcPts val="0"/>
              </a:spcAft>
              <a:buNone/>
            </a:pPr>
            <a:r>
              <a:rPr lang="en-US"/>
              <a:t>What careers are related to the lesson we just completed?</a:t>
            </a:r>
            <a:endParaRPr/>
          </a:p>
          <a:p>
            <a:pPr marL="457200" lvl="0" indent="-400050" algn="l" rtl="0">
              <a:spcBef>
                <a:spcPts val="1600"/>
              </a:spcBef>
              <a:spcAft>
                <a:spcPts val="0"/>
              </a:spcAft>
              <a:buSzPts val="2700"/>
              <a:buChar char="●"/>
            </a:pPr>
            <a:r>
              <a:rPr lang="en-US"/>
              <a:t>Music Producer</a:t>
            </a:r>
            <a:endParaRPr/>
          </a:p>
          <a:p>
            <a:pPr marL="457200" lvl="0" indent="-400050" algn="l" rtl="0">
              <a:spcBef>
                <a:spcPts val="0"/>
              </a:spcBef>
              <a:spcAft>
                <a:spcPts val="0"/>
              </a:spcAft>
              <a:buSzPts val="2700"/>
              <a:buChar char="●"/>
            </a:pPr>
            <a:r>
              <a:rPr lang="en-US"/>
              <a:t>DJ</a:t>
            </a:r>
            <a:endParaRPr/>
          </a:p>
          <a:p>
            <a:pPr marL="457200" lvl="0" indent="-400050" algn="l" rtl="0">
              <a:spcBef>
                <a:spcPts val="0"/>
              </a:spcBef>
              <a:spcAft>
                <a:spcPts val="0"/>
              </a:spcAft>
              <a:buSzPts val="2700"/>
              <a:buChar char="●"/>
            </a:pPr>
            <a:r>
              <a:rPr lang="en-US"/>
              <a:t>Sound Designer</a:t>
            </a:r>
            <a:endParaRPr/>
          </a:p>
          <a:p>
            <a:pPr marL="457200" lvl="0" indent="-400050" algn="l" rtl="0">
              <a:spcBef>
                <a:spcPts val="0"/>
              </a:spcBef>
              <a:spcAft>
                <a:spcPts val="0"/>
              </a:spcAft>
              <a:buSzPts val="2700"/>
              <a:buChar char="●"/>
            </a:pPr>
            <a:r>
              <a:rPr lang="en-US"/>
              <a:t>Music Engineer</a:t>
            </a:r>
            <a:endParaRPr/>
          </a:p>
          <a:p>
            <a:pPr marL="457200" lvl="0" indent="-400050" algn="l" rtl="0">
              <a:spcBef>
                <a:spcPts val="0"/>
              </a:spcBef>
              <a:spcAft>
                <a:spcPts val="0"/>
              </a:spcAft>
              <a:buSzPts val="2700"/>
              <a:buChar char="●"/>
            </a:pPr>
            <a:r>
              <a:rPr lang="en-US"/>
              <a:t>Artist</a:t>
            </a:r>
            <a:endParaRPr/>
          </a:p>
          <a:p>
            <a:pPr marL="457200" lvl="0" indent="-400050" algn="l" rtl="0">
              <a:spcBef>
                <a:spcPts val="0"/>
              </a:spcBef>
              <a:spcAft>
                <a:spcPts val="0"/>
              </a:spcAft>
              <a:buSzPts val="2700"/>
              <a:buChar char="●"/>
            </a:pPr>
            <a:r>
              <a:rPr lang="en-US"/>
              <a:t>Podcaster</a:t>
            </a:r>
            <a:endParaRPr/>
          </a:p>
          <a:p>
            <a:pPr marL="457200" lvl="0" indent="-400050" algn="l" rtl="0">
              <a:spcBef>
                <a:spcPts val="0"/>
              </a:spcBef>
              <a:spcAft>
                <a:spcPts val="0"/>
              </a:spcAft>
              <a:buSzPts val="2700"/>
              <a:buChar char="●"/>
            </a:pPr>
            <a:r>
              <a:rPr lang="en-US"/>
              <a:t>Retailer (online and brick &amp; mortar)</a:t>
            </a:r>
            <a:endParaRPr/>
          </a:p>
          <a:p>
            <a:pPr marL="457200" lvl="0" indent="-400050" algn="l" rtl="0">
              <a:spcBef>
                <a:spcPts val="0"/>
              </a:spcBef>
              <a:spcAft>
                <a:spcPts val="0"/>
              </a:spcAft>
              <a:buSzPts val="2700"/>
              <a:buChar char="●"/>
            </a:pPr>
            <a:r>
              <a:rPr lang="en-US"/>
              <a:t>Product Manufacturer</a:t>
            </a:r>
            <a:endParaRPr sz="25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g3029faf2e5a_0_0"/>
          <p:cNvPicPr preferRelativeResize="0"/>
          <p:nvPr/>
        </p:nvPicPr>
        <p:blipFill>
          <a:blip r:embed="rId3">
            <a:alphaModFix/>
          </a:blip>
          <a:stretch>
            <a:fillRect/>
          </a:stretch>
        </p:blipFill>
        <p:spPr>
          <a:xfrm>
            <a:off x="0" y="0"/>
            <a:ext cx="1219199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2"/>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Lesson Objectives</a:t>
            </a:r>
            <a:endParaRPr/>
          </a:p>
        </p:txBody>
      </p:sp>
      <p:sp>
        <p:nvSpPr>
          <p:cNvPr id="81" name="Google Shape;81;p2"/>
          <p:cNvSpPr txBox="1">
            <a:spLocks noGrp="1"/>
          </p:cNvSpPr>
          <p:nvPr>
            <p:ph type="body" idx="1"/>
          </p:nvPr>
        </p:nvSpPr>
        <p:spPr>
          <a:xfrm>
            <a:off x="699700" y="1536633"/>
            <a:ext cx="10574100" cy="4062000"/>
          </a:xfrm>
          <a:prstGeom prst="rect">
            <a:avLst/>
          </a:prstGeom>
          <a:noFill/>
          <a:ln>
            <a:noFill/>
          </a:ln>
        </p:spPr>
        <p:txBody>
          <a:bodyPr spcFirstLastPara="1" wrap="square" lIns="91425" tIns="45700" rIns="91425" bIns="45700" anchor="t" anchorCtr="0">
            <a:normAutofit/>
          </a:bodyPr>
          <a:lstStyle/>
          <a:p>
            <a:pPr marL="609600" lvl="0" indent="-476250" algn="l" rtl="0">
              <a:spcBef>
                <a:spcPts val="0"/>
              </a:spcBef>
              <a:spcAft>
                <a:spcPts val="0"/>
              </a:spcAft>
              <a:buSzPts val="2700"/>
              <a:buChar char="●"/>
            </a:pPr>
            <a:r>
              <a:rPr lang="en-US"/>
              <a:t>Explain the meaning of the acronym DAW.</a:t>
            </a:r>
            <a:br>
              <a:rPr lang="en-US"/>
            </a:br>
            <a:endParaRPr/>
          </a:p>
          <a:p>
            <a:pPr marL="609600" lvl="0" indent="-476250" algn="l" rtl="0">
              <a:spcBef>
                <a:spcPts val="0"/>
              </a:spcBef>
              <a:spcAft>
                <a:spcPts val="0"/>
              </a:spcAft>
              <a:buSzPts val="2700"/>
              <a:buChar char="●"/>
            </a:pPr>
            <a:r>
              <a:rPr lang="en-US"/>
              <a:t>Identify different types of microphones and their polar pattern.</a:t>
            </a:r>
            <a:br>
              <a:rPr lang="en-US"/>
            </a:br>
            <a:endParaRPr/>
          </a:p>
          <a:p>
            <a:pPr marL="609600" lvl="0" indent="-476250" algn="l" rtl="0">
              <a:spcBef>
                <a:spcPts val="0"/>
              </a:spcBef>
              <a:spcAft>
                <a:spcPts val="0"/>
              </a:spcAft>
              <a:buSzPts val="2700"/>
              <a:buChar char="●"/>
            </a:pPr>
            <a:r>
              <a:rPr lang="en-US"/>
              <a:t>Define multitrack recording, audio, loops, and MIDI.</a:t>
            </a:r>
            <a:br>
              <a:rPr lang="en-US"/>
            </a:br>
            <a:endParaRPr/>
          </a:p>
          <a:p>
            <a:pPr marL="609600" lvl="0" indent="-476250" algn="l" rtl="0">
              <a:spcBef>
                <a:spcPts val="0"/>
              </a:spcBef>
              <a:spcAft>
                <a:spcPts val="0"/>
              </a:spcAft>
              <a:buSzPts val="2700"/>
              <a:buChar char="●"/>
            </a:pPr>
            <a:r>
              <a:rPr lang="en-US"/>
              <a:t>Explain how technological advances impact an industry, particularly the music products industry.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3"/>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4000"/>
              <a:t>Lesson Introduction</a:t>
            </a:r>
            <a:endParaRPr sz="4000"/>
          </a:p>
        </p:txBody>
      </p:sp>
      <p:sp>
        <p:nvSpPr>
          <p:cNvPr id="87" name="Google Shape;87;p3"/>
          <p:cNvSpPr txBox="1">
            <a:spLocks noGrp="1"/>
          </p:cNvSpPr>
          <p:nvPr>
            <p:ph type="body" idx="1"/>
          </p:nvPr>
        </p:nvSpPr>
        <p:spPr>
          <a:xfrm>
            <a:off x="699700" y="1997883"/>
            <a:ext cx="10574100" cy="4062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1600"/>
              </a:spcAft>
              <a:buNone/>
            </a:pPr>
            <a:r>
              <a:rPr lang="en-US" sz="3600"/>
              <a:t>What is your favorite song?</a:t>
            </a:r>
            <a:endParaRPr sz="36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4"/>
          <p:cNvSpPr txBox="1">
            <a:spLocks noGrp="1"/>
          </p:cNvSpPr>
          <p:nvPr>
            <p:ph type="body" idx="1"/>
          </p:nvPr>
        </p:nvSpPr>
        <p:spPr>
          <a:xfrm>
            <a:off x="674750" y="1398008"/>
            <a:ext cx="10574100" cy="4062000"/>
          </a:xfrm>
          <a:prstGeom prst="rect">
            <a:avLst/>
          </a:prstGeom>
          <a:noFill/>
          <a:ln>
            <a:noFill/>
          </a:ln>
        </p:spPr>
        <p:txBody>
          <a:bodyPr spcFirstLastPara="1" wrap="square" lIns="91425" tIns="45700" rIns="91425" bIns="45700" anchor="t" anchorCtr="0">
            <a:normAutofit lnSpcReduction="20000"/>
          </a:bodyPr>
          <a:lstStyle/>
          <a:p>
            <a:pPr marL="609600" lvl="0" indent="0" algn="l" rtl="0">
              <a:spcBef>
                <a:spcPts val="0"/>
              </a:spcBef>
              <a:spcAft>
                <a:spcPts val="0"/>
              </a:spcAft>
              <a:buNone/>
            </a:pPr>
            <a:r>
              <a:rPr lang="en-US" sz="4000"/>
              <a:t>Today we will learn how songs like these were created using multitrack recording</a:t>
            </a:r>
            <a:br>
              <a:rPr lang="en-US" sz="4000"/>
            </a:br>
            <a:r>
              <a:rPr lang="en-US" sz="4000"/>
              <a:t>on a DAW.</a:t>
            </a:r>
            <a:br>
              <a:rPr lang="en-US" sz="4000"/>
            </a:br>
            <a:br>
              <a:rPr lang="en-US" sz="4000"/>
            </a:br>
            <a:r>
              <a:rPr lang="en-US" sz="4000"/>
              <a:t>What does D-A-W stand for?</a:t>
            </a:r>
            <a:endParaRPr sz="4000"/>
          </a:p>
          <a:p>
            <a:pPr marL="609600" lvl="0" indent="0" algn="l" rtl="0">
              <a:spcBef>
                <a:spcPts val="1600"/>
              </a:spcBef>
              <a:spcAft>
                <a:spcPts val="1600"/>
              </a:spcAft>
              <a:buNone/>
            </a:pPr>
            <a:endParaRPr sz="4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5"/>
          <p:cNvSpPr txBox="1">
            <a:spLocks noGrp="1"/>
          </p:cNvSpPr>
          <p:nvPr>
            <p:ph type="title"/>
          </p:nvPr>
        </p:nvSpPr>
        <p:spPr>
          <a:xfrm>
            <a:off x="699700" y="4409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What is a DAW?</a:t>
            </a:r>
            <a:endParaRPr/>
          </a:p>
        </p:txBody>
      </p:sp>
      <p:grpSp>
        <p:nvGrpSpPr>
          <p:cNvPr id="98" name="Google Shape;98;p5"/>
          <p:cNvGrpSpPr/>
          <p:nvPr/>
        </p:nvGrpSpPr>
        <p:grpSpPr>
          <a:xfrm>
            <a:off x="2044888" y="1204474"/>
            <a:ext cx="8102227" cy="4557500"/>
            <a:chOff x="2044888" y="1204474"/>
            <a:chExt cx="8102227" cy="4557500"/>
          </a:xfrm>
        </p:grpSpPr>
        <p:pic>
          <p:nvPicPr>
            <p:cNvPr id="99" name="Google Shape;99;p5" title="S10_Image_WhatIsADAW.jpg">
              <a:hlinkClick r:id="" action="ppaction://hlinkshowjump?jump=nextslide"/>
            </p:cNvPr>
            <p:cNvPicPr preferRelativeResize="0"/>
            <p:nvPr/>
          </p:nvPicPr>
          <p:blipFill>
            <a:blip r:embed="rId3">
              <a:alphaModFix/>
            </a:blip>
            <a:stretch>
              <a:fillRect/>
            </a:stretch>
          </p:blipFill>
          <p:spPr>
            <a:xfrm>
              <a:off x="2044888" y="1204474"/>
              <a:ext cx="8102227" cy="4557500"/>
            </a:xfrm>
            <a:prstGeom prst="rect">
              <a:avLst/>
            </a:prstGeom>
            <a:noFill/>
            <a:ln w="76200" cap="flat" cmpd="sng">
              <a:solidFill>
                <a:schemeClr val="accent6"/>
              </a:solidFill>
              <a:prstDash val="solid"/>
              <a:round/>
              <a:headEnd type="none" w="sm" len="sm"/>
              <a:tailEnd type="none" w="sm" len="sm"/>
            </a:ln>
          </p:spPr>
        </p:pic>
        <p:sp>
          <p:nvSpPr>
            <p:cNvPr id="100" name="Google Shape;100;p5">
              <a:hlinkClick r:id="" action="ppaction://hlinkshowjump?jump=nextslide"/>
            </p:cNvPr>
            <p:cNvSpPr/>
            <p:nvPr/>
          </p:nvSpPr>
          <p:spPr>
            <a:xfrm rot="5400000">
              <a:off x="5932404" y="3255322"/>
              <a:ext cx="441100" cy="347350"/>
            </a:xfrm>
            <a:prstGeom prst="flowChartExtract">
              <a:avLst/>
            </a:prstGeom>
            <a:solidFill>
              <a:srgbClr val="01486B"/>
            </a:solidFill>
            <a:ln w="28575" cap="flat" cmpd="sng">
              <a:solidFill>
                <a:srgbClr val="47C5D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Medium"/>
                <a:ea typeface="Barlow Medium"/>
                <a:cs typeface="Barlow Medium"/>
                <a:sym typeface="Barlow Medium"/>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2" name="S10_Video_WhatIsADAW.mov">
            <a:hlinkClick r:id="" action="ppaction://media"/>
            <a:extLst>
              <a:ext uri="{FF2B5EF4-FFF2-40B4-BE49-F238E27FC236}">
                <a16:creationId xmlns:a16="http://schemas.microsoft.com/office/drawing/2014/main" id="{09B06A6C-400D-ADA8-0EC7-081084A5385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6"/>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Let’s look at a multi-track recording in a DAW</a:t>
            </a:r>
            <a:endParaRPr/>
          </a:p>
        </p:txBody>
      </p:sp>
      <p:sp>
        <p:nvSpPr>
          <p:cNvPr id="111" name="Google Shape;111;p6"/>
          <p:cNvSpPr txBox="1">
            <a:spLocks noGrp="1"/>
          </p:cNvSpPr>
          <p:nvPr>
            <p:ph type="body" idx="1"/>
          </p:nvPr>
        </p:nvSpPr>
        <p:spPr>
          <a:xfrm>
            <a:off x="699700" y="1258558"/>
            <a:ext cx="10574100" cy="4062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1600"/>
              </a:spcAft>
              <a:buClr>
                <a:schemeClr val="dk1"/>
              </a:buClr>
              <a:buSzPts val="2400"/>
              <a:buNone/>
            </a:pPr>
            <a:r>
              <a:rPr lang="en-US" sz="2200"/>
              <a:t>DAWs allows artists and producers to record music using multiple tracks (tracks in recording terms are parts), hence the term multitrack recording.</a:t>
            </a:r>
            <a:endParaRPr sz="2200"/>
          </a:p>
        </p:txBody>
      </p:sp>
      <p:pic>
        <p:nvPicPr>
          <p:cNvPr id="112" name="Google Shape;112;p6" title="2.gif"/>
          <p:cNvPicPr preferRelativeResize="0"/>
          <p:nvPr/>
        </p:nvPicPr>
        <p:blipFill>
          <a:blip r:embed="rId3">
            <a:alphaModFix/>
          </a:blip>
          <a:stretch>
            <a:fillRect/>
          </a:stretch>
        </p:blipFill>
        <p:spPr>
          <a:xfrm>
            <a:off x="3161287" y="2244100"/>
            <a:ext cx="5650926" cy="3663676"/>
          </a:xfrm>
          <a:prstGeom prst="rect">
            <a:avLst/>
          </a:prstGeom>
          <a:noFill/>
          <a:ln w="76200" cap="flat" cmpd="sng">
            <a:solidFill>
              <a:schemeClr val="accent6"/>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27f9e7e811f_0_2"/>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Autofit/>
          </a:bodyPr>
          <a:lstStyle/>
          <a:p>
            <a:pPr marL="0" lvl="0" indent="0" algn="l" rtl="0">
              <a:spcBef>
                <a:spcPts val="1000"/>
              </a:spcBef>
              <a:spcAft>
                <a:spcPts val="0"/>
              </a:spcAft>
              <a:buSzPts val="990"/>
              <a:buNone/>
            </a:pPr>
            <a:r>
              <a:rPr lang="en-US" sz="3844">
                <a:latin typeface="Calibri"/>
                <a:ea typeface="Calibri"/>
                <a:cs typeface="Calibri"/>
                <a:sym typeface="Calibri"/>
              </a:rPr>
              <a:t>What are the different sound sources in recording?</a:t>
            </a:r>
            <a:endParaRPr sz="3430"/>
          </a:p>
        </p:txBody>
      </p:sp>
      <p:sp>
        <p:nvSpPr>
          <p:cNvPr id="118" name="Google Shape;118;g27f9e7e811f_0_2"/>
          <p:cNvSpPr txBox="1">
            <a:spLocks noGrp="1"/>
          </p:cNvSpPr>
          <p:nvPr>
            <p:ph type="body" idx="1"/>
          </p:nvPr>
        </p:nvSpPr>
        <p:spPr>
          <a:xfrm>
            <a:off x="699700" y="1785958"/>
            <a:ext cx="10574100" cy="4062000"/>
          </a:xfrm>
          <a:prstGeom prst="rect">
            <a:avLst/>
          </a:prstGeom>
        </p:spPr>
        <p:txBody>
          <a:bodyPr spcFirstLastPara="1" wrap="square" lIns="121900" tIns="121900" rIns="121900" bIns="121900" anchor="t" anchorCtr="0">
            <a:normAutofit/>
          </a:bodyPr>
          <a:lstStyle/>
          <a:p>
            <a:pPr marL="457200" lvl="0" indent="-457200" algn="l" rtl="0">
              <a:spcBef>
                <a:spcPts val="0"/>
              </a:spcBef>
              <a:spcAft>
                <a:spcPts val="0"/>
              </a:spcAft>
              <a:buSzPts val="3600"/>
              <a:buChar char="●"/>
            </a:pPr>
            <a:r>
              <a:rPr lang="en-US" sz="3600"/>
              <a:t>Loop</a:t>
            </a:r>
            <a:br>
              <a:rPr lang="en-US" sz="3600"/>
            </a:br>
            <a:endParaRPr sz="3600"/>
          </a:p>
          <a:p>
            <a:pPr marL="457200" lvl="0" indent="-457200" algn="l" rtl="0">
              <a:spcBef>
                <a:spcPts val="0"/>
              </a:spcBef>
              <a:spcAft>
                <a:spcPts val="0"/>
              </a:spcAft>
              <a:buSzPts val="3600"/>
              <a:buChar char="●"/>
            </a:pPr>
            <a:r>
              <a:rPr lang="en-US" sz="3600"/>
              <a:t>MIDI (Musical Instrument Digital Interface)</a:t>
            </a:r>
            <a:br>
              <a:rPr lang="en-US" sz="3600"/>
            </a:br>
            <a:endParaRPr sz="3600"/>
          </a:p>
          <a:p>
            <a:pPr marL="457200" lvl="0" indent="-457200" algn="l" rtl="0">
              <a:spcBef>
                <a:spcPts val="0"/>
              </a:spcBef>
              <a:spcAft>
                <a:spcPts val="0"/>
              </a:spcAft>
              <a:buSzPts val="3600"/>
              <a:buChar char="●"/>
            </a:pPr>
            <a:r>
              <a:rPr lang="en-US" sz="3600"/>
              <a:t>Microphones</a:t>
            </a:r>
            <a:endParaRPr sz="3600"/>
          </a:p>
        </p:txBody>
      </p:sp>
    </p:spTree>
  </p:cSld>
  <p:clrMapOvr>
    <a:masterClrMapping/>
  </p:clrMapOvr>
</p:sld>
</file>

<file path=ppt/theme/theme1.xml><?xml version="1.0" encoding="utf-8"?>
<a:theme xmlns:a="http://schemas.openxmlformats.org/drawingml/2006/main" name="Build on Music!">
  <a:themeElements>
    <a:clrScheme name="Simple Light">
      <a:dk1>
        <a:srgbClr val="000000"/>
      </a:dk1>
      <a:lt1>
        <a:srgbClr val="FFFFFF"/>
      </a:lt1>
      <a:dk2>
        <a:srgbClr val="595959"/>
      </a:dk2>
      <a:lt2>
        <a:srgbClr val="EEEEEE"/>
      </a:lt2>
      <a:accent1>
        <a:srgbClr val="01486B"/>
      </a:accent1>
      <a:accent2>
        <a:srgbClr val="47C5DE"/>
      </a:accent2>
      <a:accent3>
        <a:srgbClr val="F1B000"/>
      </a:accent3>
      <a:accent4>
        <a:srgbClr val="F1B000"/>
      </a:accent4>
      <a:accent5>
        <a:srgbClr val="00B7CE"/>
      </a:accent5>
      <a:accent6>
        <a:srgbClr val="00486F"/>
      </a:accent6>
      <a:hlink>
        <a:srgbClr val="43B8D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587</Words>
  <Application>Microsoft Macintosh PowerPoint</Application>
  <PresentationFormat>Widescreen</PresentationFormat>
  <Paragraphs>78</Paragraphs>
  <Slides>28</Slides>
  <Notes>28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Play</vt:lpstr>
      <vt:lpstr>Roboto</vt:lpstr>
      <vt:lpstr>Barlow</vt:lpstr>
      <vt:lpstr>Arial</vt:lpstr>
      <vt:lpstr>Barlow Medium</vt:lpstr>
      <vt:lpstr>Calibri</vt:lpstr>
      <vt:lpstr>Build on Music!</vt:lpstr>
      <vt:lpstr>PowerPoint Presentation</vt:lpstr>
      <vt:lpstr>Making Music Anywhere</vt:lpstr>
      <vt:lpstr>Lesson Objectives</vt:lpstr>
      <vt:lpstr>Lesson Introduction</vt:lpstr>
      <vt:lpstr>PowerPoint Presentation</vt:lpstr>
      <vt:lpstr>What is a DAW?</vt:lpstr>
      <vt:lpstr>PowerPoint Presentation</vt:lpstr>
      <vt:lpstr>Let’s look at a multi-track recording in a DAW</vt:lpstr>
      <vt:lpstr>What are the different sound sources in recording?</vt:lpstr>
      <vt:lpstr>Loop</vt:lpstr>
      <vt:lpstr>MIDI: Musical Instrument Digital Interface</vt:lpstr>
      <vt:lpstr>Microphones </vt:lpstr>
      <vt:lpstr>How Does It Work?</vt:lpstr>
      <vt:lpstr>MIDI Controllers</vt:lpstr>
      <vt:lpstr>Microphones and Polar Patterns</vt:lpstr>
      <vt:lpstr>  Cardioid Polar Pattern</vt:lpstr>
      <vt:lpstr>Cardioid Polar Pattern</vt:lpstr>
      <vt:lpstr>Shure SM57 and SM58</vt:lpstr>
      <vt:lpstr>Bidirectional Polar Pattern</vt:lpstr>
      <vt:lpstr>Bi-Directional</vt:lpstr>
      <vt:lpstr>Bi-Directional Polar Pattern</vt:lpstr>
      <vt:lpstr>Omni-Directional</vt:lpstr>
      <vt:lpstr>Omni Directional</vt:lpstr>
      <vt:lpstr>Group Activity – Creating Music Using Loops</vt:lpstr>
      <vt:lpstr>Group Activity – Creating Music Using Loops</vt:lpstr>
      <vt:lpstr>Wrap-Up</vt:lpstr>
      <vt:lpstr>Consider a Career in Music!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Allison Hargis</cp:lastModifiedBy>
  <cp:revision>1</cp:revision>
  <dcterms:created xsi:type="dcterms:W3CDTF">2024-05-27T10:57:34Z</dcterms:created>
  <dcterms:modified xsi:type="dcterms:W3CDTF">2024-12-04T00:12:49Z</dcterms:modified>
</cp:coreProperties>
</file>