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Barlow Medium"/>
      <p:regular r:id="rId36"/>
      <p:bold r:id="rId37"/>
      <p:italic r:id="rId38"/>
      <p:boldItalic r:id="rId39"/>
    </p:embeddedFont>
    <p:embeddedFont>
      <p:font typeface="Barlow"/>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4" roundtripDataSignature="AMtx7mhQDDoDQYkbcN9ec2iV47ZDlTlW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slide" Target="slides/slide15.xml"/><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Barlow-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BarlowMedium-bold.fntdata"/><Relationship Id="rId14" Type="http://schemas.openxmlformats.org/officeDocument/2006/relationships/slide" Target="slides/slide9.xml"/><Relationship Id="rId36" Type="http://schemas.openxmlformats.org/officeDocument/2006/relationships/font" Target="fonts/BarlowMedium-regular.fntdata"/><Relationship Id="rId17" Type="http://schemas.openxmlformats.org/officeDocument/2006/relationships/slide" Target="slides/slide12.xml"/><Relationship Id="rId39" Type="http://schemas.openxmlformats.org/officeDocument/2006/relationships/font" Target="fonts/BarlowMedium-boldItalic.fntdata"/><Relationship Id="rId16" Type="http://schemas.openxmlformats.org/officeDocument/2006/relationships/slide" Target="slides/slide11.xml"/><Relationship Id="rId38" Type="http://schemas.openxmlformats.org/officeDocument/2006/relationships/font" Target="fonts/Barlow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usiclab.chromeexperiments.com/Arpeggio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c2085d3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c2085d3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fa618a7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fa618a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Chickering &amp; Sons</a:t>
            </a:r>
            <a:r>
              <a:rPr b="1" lang="en" sz="1200">
                <a:solidFill>
                  <a:schemeClr val="dk1"/>
                </a:solidFill>
                <a:latin typeface="Calibri"/>
                <a:ea typeface="Calibri"/>
                <a:cs typeface="Calibri"/>
                <a:sym typeface="Calibri"/>
              </a:rPr>
              <a:t> Model 304 Ampico Reproducing Baby Grand Piano, 1923</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rPr lang="en" sz="1200">
                <a:solidFill>
                  <a:schemeClr val="dk1"/>
                </a:solidFill>
                <a:latin typeface="Calibri"/>
                <a:ea typeface="Calibri"/>
                <a:cs typeface="Calibri"/>
                <a:sym typeface="Calibri"/>
              </a:rPr>
              <a:t>Marketed as a way to bring performers into the home, the reproducing piano was designed to be able to reproduce musical nuances, notably tempo and dynamics, that were not available with standard player pianos. Despite a higher price tag, the reproducing piano’s musical capabilities helped it become very popular. </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a:solidFill>
                  <a:schemeClr val="dk1"/>
                </a:solidFill>
                <a:latin typeface="Calibri"/>
                <a:ea typeface="Calibri"/>
                <a:cs typeface="Calibri"/>
                <a:sym typeface="Calibri"/>
              </a:rPr>
              <a:t>Steinway &amp; Sons </a:t>
            </a:r>
            <a:r>
              <a:rPr b="1" lang="en">
                <a:solidFill>
                  <a:schemeClr val="dk1"/>
                </a:solidFill>
                <a:latin typeface="Calibri"/>
                <a:ea typeface="Calibri"/>
                <a:cs typeface="Calibri"/>
                <a:sym typeface="Calibri"/>
              </a:rPr>
              <a:t>Model B Grand Piano, 1902</a:t>
            </a:r>
            <a:endParaRPr b="1">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An “art case” piano is one that features some combination of intricate carvings, paintings, exotic inlays, and more in its case, while still being built around a manufacturer’s “standard” piano mechanisms. This piano features hand-painted floral decorations and depictions of folk musicians and dancers around the case, including a large image on the lid of a group of dancers around a maypole. The instrument is signed on the plate by Henry Z. Steinway, former president of Steinway &amp; Sons and founding president of the Museum of Making Music.</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rPr>
              <a:t>Yamaha Corporation </a:t>
            </a:r>
            <a:r>
              <a:rPr b="1" lang="en" sz="1200">
                <a:solidFill>
                  <a:schemeClr val="dk1"/>
                </a:solidFill>
              </a:rPr>
              <a:t>YP-40 Clavinova Digital Piano, 1983</a:t>
            </a:r>
            <a:endParaRPr b="1" sz="1200">
              <a:solidFill>
                <a:schemeClr val="dk1"/>
              </a:solidFill>
            </a:endParaRPr>
          </a:p>
          <a:p>
            <a:pPr indent="0" lvl="0" marL="457200" rtl="0" algn="l">
              <a:lnSpc>
                <a:spcPct val="115000"/>
              </a:lnSpc>
              <a:spcBef>
                <a:spcPts val="0"/>
              </a:spcBef>
              <a:spcAft>
                <a:spcPts val="0"/>
              </a:spcAft>
              <a:buNone/>
            </a:pPr>
            <a:r>
              <a:rPr lang="en" sz="1200">
                <a:solidFill>
                  <a:schemeClr val="dk1"/>
                </a:solidFill>
              </a:rPr>
              <a:t>Yamaha’s Clavinova series of digital pianos, first introduced in 1983, was developed with the goal of delivering the experience of an acoustic piano in a much smaller instrument. The initial YP models, with the YP-40 positioned at the top of the range, used then-new frequency modulation (FM) synthesis and a reverberation effect to create a variety of realistic keyboard sounds. Subsequent Clavinova models have seen significant new features, including weighted keys, digital samples, song recording and playback, built-in lessons, and even internet connectivity for a range of functionality. The Clavinova was included in Time Magazine’s 2016 list of “Most Influential Gadgets of All Time.”</a:t>
            </a:r>
            <a:endParaRPr sz="12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rPr>
              <a:t>Lowrey </a:t>
            </a:r>
            <a:r>
              <a:rPr b="1" lang="en" sz="1200">
                <a:solidFill>
                  <a:schemeClr val="dk1"/>
                </a:solidFill>
              </a:rPr>
              <a:t>TG-1 Magic Teenie Genie Organ, 1974</a:t>
            </a:r>
            <a:endParaRPr b="1" sz="1200">
              <a:solidFill>
                <a:schemeClr val="dk1"/>
              </a:solidFill>
            </a:endParaRPr>
          </a:p>
          <a:p>
            <a:pPr indent="0" lvl="0" marL="457200" rtl="0" algn="l">
              <a:lnSpc>
                <a:spcPct val="115000"/>
              </a:lnSpc>
              <a:spcBef>
                <a:spcPts val="0"/>
              </a:spcBef>
              <a:spcAft>
                <a:spcPts val="0"/>
              </a:spcAft>
              <a:buNone/>
            </a:pPr>
            <a:r>
              <a:rPr lang="en" sz="1200">
                <a:solidFill>
                  <a:schemeClr val="dk1"/>
                </a:solidFill>
              </a:rPr>
              <a:t>Released in 1974 during the explosive home organ boom, the Lowrey Magic Teenie Genie had an array of features designed to have a novice player making music as quickly as possible. Along with several rhythmic patterns and an arpeggiator, the organ’s “Genie” function provided automatic accompaniment in a variety of styles. Lowrey released a number of organs with the Genie feature, from the beginner level like this example through more advanced models.</a:t>
            </a:r>
            <a:endParaRPr sz="12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rPr>
              <a:t>Yamaha Corporation </a:t>
            </a:r>
            <a:r>
              <a:rPr b="1" lang="en" sz="1200">
                <a:solidFill>
                  <a:schemeClr val="dk1"/>
                </a:solidFill>
              </a:rPr>
              <a:t>DX7, 1983</a:t>
            </a:r>
            <a:endParaRPr b="1" sz="1200">
              <a:solidFill>
                <a:schemeClr val="dk1"/>
              </a:solidFill>
            </a:endParaRPr>
          </a:p>
          <a:p>
            <a:pPr indent="0" lvl="0" marL="457200" rtl="0" algn="l">
              <a:lnSpc>
                <a:spcPct val="115000"/>
              </a:lnSpc>
              <a:spcBef>
                <a:spcPts val="0"/>
              </a:spcBef>
              <a:spcAft>
                <a:spcPts val="0"/>
              </a:spcAft>
              <a:buNone/>
            </a:pPr>
            <a:r>
              <a:rPr lang="en" sz="1200">
                <a:solidFill>
                  <a:schemeClr val="dk1"/>
                </a:solidFill>
              </a:rPr>
              <a:t>With an expansive range of sounds created with frequency modulation (FM) synthesis and an affordable price, Yamaha’s DX7 was the first synthesizer to sell more than 100,000 units. Its high-quality presets, created by musicians including Don Lewis, Gary Leuenberger, and Dave Bristol, let players jump into making music – including a huge number of hit songs in the 1980s – without needing to program the instrument themselves.</a:t>
            </a:r>
            <a:endParaRPr sz="12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Google chrome music lab arpeggios virtual instrument</a:t>
            </a:r>
            <a:r>
              <a:rPr lang="en"/>
              <a:t>-</a:t>
            </a:r>
            <a:r>
              <a:rPr lang="en" sz="1400" u="sng">
                <a:solidFill>
                  <a:schemeClr val="hlink"/>
                </a:solidFill>
                <a:hlinkClick r:id="rId2"/>
              </a:rPr>
              <a:t>https://musiclab.chromeexperiments.com/Arpeggios/</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15000"/>
              </a:lnSpc>
              <a:spcBef>
                <a:spcPts val="0"/>
              </a:spcBef>
              <a:spcAft>
                <a:spcPts val="0"/>
              </a:spcAft>
              <a:buNone/>
            </a:pPr>
            <a:r>
              <a:rPr lang="en" sz="1200">
                <a:solidFill>
                  <a:schemeClr val="dk1"/>
                </a:solidFill>
              </a:rPr>
              <a:t>Lowrey </a:t>
            </a:r>
            <a:r>
              <a:rPr b="1" lang="en" sz="1200">
                <a:solidFill>
                  <a:schemeClr val="dk1"/>
                </a:solidFill>
              </a:rPr>
              <a:t>TG-1 Magic Teenie Genie Organ, 1974</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Released in 1974 during the explosive home organ boom, the Lowrey Magic Teenie Genie had an array of features designed to have a novice player making music as quickly as possible. Along with several rhythmic patterns and an arpeggiator, the organ’s “Genie” function provided automatic accompaniment in a variety of styles. Lowrey released a number of organs with the Genie feature, from the beginner level like this example through more advanced models.</a:t>
            </a:r>
            <a:endParaRPr sz="12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c2085d3d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fc2085d3d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fa618a75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fa618a75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Yamaha Corporation </a:t>
            </a:r>
            <a:r>
              <a:rPr b="1" lang="en" sz="1200">
                <a:solidFill>
                  <a:schemeClr val="dk1"/>
                </a:solidFill>
              </a:rPr>
              <a:t>DX7, 1983</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With an expansive range of sounds created with frequency modulation (FM) synthesis and an affordable price, Yamaha’s DX7 was the first synthesizer to sell more than 100,000 units. Its high-quality presets, created by musicians including Don Lewis, Gary Leuenberger, and Dave Bristol, let players jump into making music – including a huge number of hit songs in the 1980s – without needing to program the instrument themselves.</a:t>
            </a:r>
            <a:endParaRPr sz="12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fc2085d3d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fc2085d3d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fa618a75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8fa618a75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fde4ce7e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2fde4ce7ed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fa618a75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fa618a75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fa618a75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8fa618a75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b="1" lang="en"/>
              <a:t>Electric organ</a:t>
            </a:r>
            <a:endParaRPr b="1"/>
          </a:p>
          <a:p>
            <a:pPr indent="457200" lvl="0" marL="457200" rtl="0" algn="l">
              <a:lnSpc>
                <a:spcPct val="100000"/>
              </a:lnSpc>
              <a:spcBef>
                <a:spcPts val="0"/>
              </a:spcBef>
              <a:spcAft>
                <a:spcPts val="0"/>
              </a:spcAft>
              <a:buSzPts val="1100"/>
              <a:buNone/>
            </a:pPr>
            <a:r>
              <a:rPr lang="en"/>
              <a:t>NPR Music. (2011, May 2). Booker T. Jones: NPR Music Tiny Desk Concert [Video]. YouTube. https://www.youtube.com/watch?v=g5VNwWw53yU</a:t>
            </a:r>
            <a:endParaRPr/>
          </a:p>
          <a:p>
            <a:pPr indent="-298450" lvl="0" marL="457200" rtl="0" algn="l">
              <a:lnSpc>
                <a:spcPct val="100000"/>
              </a:lnSpc>
              <a:spcBef>
                <a:spcPts val="0"/>
              </a:spcBef>
              <a:spcAft>
                <a:spcPts val="0"/>
              </a:spcAft>
              <a:buSzPts val="1100"/>
              <a:buAutoNum type="arabicPeriod"/>
            </a:pPr>
            <a:r>
              <a:rPr b="1" lang="en"/>
              <a:t>Piano</a:t>
            </a:r>
            <a:endParaRPr b="1"/>
          </a:p>
          <a:p>
            <a:pPr indent="0" lvl="0" marL="457200" rtl="0" algn="l">
              <a:lnSpc>
                <a:spcPct val="100000"/>
              </a:lnSpc>
              <a:spcBef>
                <a:spcPts val="0"/>
              </a:spcBef>
              <a:spcAft>
                <a:spcPts val="0"/>
              </a:spcAft>
              <a:buSzPts val="1100"/>
              <a:buNone/>
            </a:pPr>
            <a:r>
              <a:rPr b="1" lang="en"/>
              <a:t>	</a:t>
            </a:r>
            <a:r>
              <a:rPr lang="en"/>
              <a:t>Silver Burdett Making Music, Grade 5.  Schumann_Album for the Young</a:t>
            </a:r>
            <a:endParaRPr/>
          </a:p>
          <a:p>
            <a:pPr indent="-298450" lvl="0" marL="457200" rtl="0" algn="l">
              <a:lnSpc>
                <a:spcPct val="100000"/>
              </a:lnSpc>
              <a:spcBef>
                <a:spcPts val="0"/>
              </a:spcBef>
              <a:spcAft>
                <a:spcPts val="0"/>
              </a:spcAft>
              <a:buSzPts val="1100"/>
              <a:buAutoNum type="arabicPeriod"/>
            </a:pPr>
            <a:r>
              <a:rPr b="1" lang="en"/>
              <a:t>Keyboard</a:t>
            </a:r>
            <a:endParaRPr b="1"/>
          </a:p>
          <a:p>
            <a:pPr indent="0" lvl="0" marL="457200" rtl="0" algn="l">
              <a:lnSpc>
                <a:spcPct val="100000"/>
              </a:lnSpc>
              <a:spcBef>
                <a:spcPts val="0"/>
              </a:spcBef>
              <a:spcAft>
                <a:spcPts val="0"/>
              </a:spcAft>
              <a:buSzPts val="1100"/>
              <a:buNone/>
            </a:pPr>
            <a:r>
              <a:rPr lang="en"/>
              <a:t> 	Boughton, D. (2019, November 4). Michael Jackson - Beat It - Keyboard Cover - Dan Boughton [Video]. YouTube. https://www.youtube.com/watch?v=HCC5gIIfYJY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238ebb90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f238ebb90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2a6b022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02a6b022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g2f00cf51852_0_6"/>
          <p:cNvSpPr txBox="1"/>
          <p:nvPr>
            <p:ph type="ctrTitle"/>
          </p:nvPr>
        </p:nvSpPr>
        <p:spPr>
          <a:xfrm>
            <a:off x="311700" y="744575"/>
            <a:ext cx="8520600" cy="177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300"/>
              <a:buFont typeface="Barlow"/>
              <a:buNone/>
              <a:defRPr b="1" sz="4300">
                <a:latin typeface="Barlow"/>
                <a:ea typeface="Barlow"/>
                <a:cs typeface="Barlow"/>
                <a:sym typeface="Barlow"/>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g2f00cf51852_0_6"/>
          <p:cNvSpPr txBox="1"/>
          <p:nvPr>
            <p:ph idx="1" type="subTitle"/>
          </p:nvPr>
        </p:nvSpPr>
        <p:spPr>
          <a:xfrm>
            <a:off x="311700" y="2516075"/>
            <a:ext cx="8520600" cy="1110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arlow"/>
              <a:buNone/>
              <a:defRPr sz="28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g2f00cf51852_0_6"/>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g2f00cf51852_0_41"/>
          <p:cNvSpPr/>
          <p:nvPr/>
        </p:nvSpPr>
        <p:spPr>
          <a:xfrm>
            <a:off x="4572000" y="246075"/>
            <a:ext cx="4294200" cy="428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f00cf51852_0_41"/>
          <p:cNvSpPr txBox="1"/>
          <p:nvPr>
            <p:ph type="title"/>
          </p:nvPr>
        </p:nvSpPr>
        <p:spPr>
          <a:xfrm>
            <a:off x="488525" y="11019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Font typeface="Barlow"/>
              <a:buNone/>
              <a:defRPr sz="4000">
                <a:latin typeface="Barlow"/>
                <a:ea typeface="Barlow"/>
                <a:cs typeface="Barlow"/>
                <a:sym typeface="Barlow"/>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g2f00cf51852_0_41"/>
          <p:cNvSpPr txBox="1"/>
          <p:nvPr>
            <p:ph idx="1" type="subTitle"/>
          </p:nvPr>
        </p:nvSpPr>
        <p:spPr>
          <a:xfrm>
            <a:off x="488525" y="2691550"/>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000"/>
              <a:buNone/>
              <a:defRPr sz="20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g2f00cf51852_0_41"/>
          <p:cNvSpPr txBox="1"/>
          <p:nvPr>
            <p:ph idx="2" type="body"/>
          </p:nvPr>
        </p:nvSpPr>
        <p:spPr>
          <a:xfrm>
            <a:off x="4939500" y="610025"/>
            <a:ext cx="3443700" cy="3588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0" name="Google Shape;50;g2f00cf51852_0_41"/>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g2f00cf51852_0_47"/>
          <p:cNvSpPr txBox="1"/>
          <p:nvPr>
            <p:ph idx="1" type="body"/>
          </p:nvPr>
        </p:nvSpPr>
        <p:spPr>
          <a:xfrm>
            <a:off x="318250" y="38894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3" name="Google Shape;53;g2f00cf51852_0_47"/>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g2f00cf51852_0_50"/>
          <p:cNvSpPr txBox="1"/>
          <p:nvPr>
            <p:ph hasCustomPrompt="1" type="title"/>
          </p:nvPr>
        </p:nvSpPr>
        <p:spPr>
          <a:xfrm>
            <a:off x="311700" y="1394750"/>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g2f00cf51852_0_5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7" name="Google Shape;57;g2f00cf51852_0_50"/>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2f00cf51852_0_54"/>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g2f00cf51852_0_1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Barlow"/>
              <a:buNone/>
              <a:defRPr b="1" sz="3600">
                <a:latin typeface="Barlow"/>
                <a:ea typeface="Barlow"/>
                <a:cs typeface="Barlow"/>
                <a:sym typeface="Barlow"/>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g2f00cf51852_0_10"/>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py">
  <p:cSld name="CUSTOM">
    <p:spTree>
      <p:nvGrpSpPr>
        <p:cNvPr id="17" name="Shape 17"/>
        <p:cNvGrpSpPr/>
        <p:nvPr/>
      </p:nvGrpSpPr>
      <p:grpSpPr>
        <a:xfrm>
          <a:off x="0" y="0"/>
          <a:ext cx="0" cy="0"/>
          <a:chOff x="0" y="0"/>
          <a:chExt cx="0" cy="0"/>
        </a:xfrm>
      </p:grpSpPr>
      <p:sp>
        <p:nvSpPr>
          <p:cNvPr id="18" name="Google Shape;18;g2f00cf51852_0_13"/>
          <p:cNvSpPr txBox="1"/>
          <p:nvPr>
            <p:ph type="title"/>
          </p:nvPr>
        </p:nvSpPr>
        <p:spPr>
          <a:xfrm>
            <a:off x="426600" y="620050"/>
            <a:ext cx="82908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Font typeface="Barlow"/>
              <a:buNone/>
              <a:defRPr>
                <a:latin typeface="Barlow"/>
                <a:ea typeface="Barlow"/>
                <a:cs typeface="Barlow"/>
                <a:sym typeface="Barlow"/>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g2f00cf51852_0_13"/>
          <p:cNvSpPr txBox="1"/>
          <p:nvPr>
            <p:ph idx="1" type="body"/>
          </p:nvPr>
        </p:nvSpPr>
        <p:spPr>
          <a:xfrm>
            <a:off x="1088875" y="1443100"/>
            <a:ext cx="7097400" cy="2742000"/>
          </a:xfrm>
          <a:prstGeom prst="rect">
            <a:avLst/>
          </a:prstGeom>
        </p:spPr>
        <p:txBody>
          <a:bodyPr anchorCtr="0" anchor="t" bIns="91425" lIns="91425" spcFirstLastPara="1" rIns="91425" wrap="square" tIns="91425">
            <a:normAutofit/>
          </a:bodyPr>
          <a:lstStyle>
            <a:lvl1pPr indent="-355600" lvl="0" marL="457200">
              <a:spcBef>
                <a:spcPts val="0"/>
              </a:spcBef>
              <a:spcAft>
                <a:spcPts val="0"/>
              </a:spcAft>
              <a:buSzPts val="2000"/>
              <a:buChar char="●"/>
              <a:defRPr sz="20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f00cf51852_0_16"/>
          <p:cNvSpPr txBox="1"/>
          <p:nvPr>
            <p:ph type="title"/>
          </p:nvPr>
        </p:nvSpPr>
        <p:spPr>
          <a:xfrm>
            <a:off x="524775" y="445025"/>
            <a:ext cx="81798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Barlow"/>
              <a:buNone/>
              <a:defRPr b="1">
                <a:latin typeface="Barlow"/>
                <a:ea typeface="Barlow"/>
                <a:cs typeface="Barlow"/>
                <a:sym typeface="Barlow"/>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2f00cf51852_0_16"/>
          <p:cNvSpPr txBox="1"/>
          <p:nvPr>
            <p:ph idx="1" type="body"/>
          </p:nvPr>
        </p:nvSpPr>
        <p:spPr>
          <a:xfrm>
            <a:off x="524775" y="1152475"/>
            <a:ext cx="7930500" cy="3046500"/>
          </a:xfrm>
          <a:prstGeom prst="rect">
            <a:avLst/>
          </a:prstGeom>
        </p:spPr>
        <p:txBody>
          <a:bodyPr anchorCtr="0" anchor="t" bIns="91425" lIns="91425" spcFirstLastPara="1" rIns="91425" wrap="square" tIns="91425">
            <a:normAutofit/>
          </a:bodyPr>
          <a:lstStyle>
            <a:lvl1pPr indent="-355600" lvl="0" marL="457200">
              <a:spcBef>
                <a:spcPts val="0"/>
              </a:spcBef>
              <a:spcAft>
                <a:spcPts val="0"/>
              </a:spcAft>
              <a:buSzPts val="2000"/>
              <a:buChar char="●"/>
              <a:defRPr sz="2000"/>
            </a:lvl1pPr>
            <a:lvl2pPr indent="-342900" lvl="1" marL="914400">
              <a:spcBef>
                <a:spcPts val="0"/>
              </a:spcBef>
              <a:spcAft>
                <a:spcPts val="0"/>
              </a:spcAft>
              <a:buSzPts val="1800"/>
              <a:buFont typeface="Barlow"/>
              <a:buChar char="○"/>
              <a:defRPr sz="1800">
                <a:latin typeface="Barlow"/>
                <a:ea typeface="Barlow"/>
                <a:cs typeface="Barlow"/>
                <a:sym typeface="Barlow"/>
              </a:defRPr>
            </a:lvl2pPr>
            <a:lvl3pPr indent="-342900" lvl="2" marL="1371600">
              <a:spcBef>
                <a:spcPts val="0"/>
              </a:spcBef>
              <a:spcAft>
                <a:spcPts val="0"/>
              </a:spcAft>
              <a:buSzPts val="1800"/>
              <a:buFont typeface="Barlow"/>
              <a:buChar char="■"/>
              <a:defRPr sz="1800">
                <a:latin typeface="Barlow"/>
                <a:ea typeface="Barlow"/>
                <a:cs typeface="Barlow"/>
                <a:sym typeface="Barlow"/>
              </a:defRPr>
            </a:lvl3pPr>
            <a:lvl4pPr indent="-342900" lvl="3" marL="1828800">
              <a:spcBef>
                <a:spcPts val="0"/>
              </a:spcBef>
              <a:spcAft>
                <a:spcPts val="0"/>
              </a:spcAft>
              <a:buSzPts val="1800"/>
              <a:buFont typeface="Barlow"/>
              <a:buChar char="●"/>
              <a:defRPr sz="1800">
                <a:latin typeface="Barlow"/>
                <a:ea typeface="Barlow"/>
                <a:cs typeface="Barlow"/>
                <a:sym typeface="Barlow"/>
              </a:defRPr>
            </a:lvl4pPr>
            <a:lvl5pPr indent="-342900" lvl="4" marL="2286000">
              <a:spcBef>
                <a:spcPts val="0"/>
              </a:spcBef>
              <a:spcAft>
                <a:spcPts val="0"/>
              </a:spcAft>
              <a:buSzPts val="1800"/>
              <a:buFont typeface="Barlow"/>
              <a:buChar char="○"/>
              <a:defRPr sz="1800">
                <a:latin typeface="Barlow"/>
                <a:ea typeface="Barlow"/>
                <a:cs typeface="Barlow"/>
                <a:sym typeface="Barlow"/>
              </a:defRPr>
            </a:lvl5pPr>
            <a:lvl6pPr indent="-342900" lvl="5" marL="2743200">
              <a:spcBef>
                <a:spcPts val="0"/>
              </a:spcBef>
              <a:spcAft>
                <a:spcPts val="0"/>
              </a:spcAft>
              <a:buSzPts val="1800"/>
              <a:buFont typeface="Barlow"/>
              <a:buChar char="■"/>
              <a:defRPr sz="1800">
                <a:latin typeface="Barlow"/>
                <a:ea typeface="Barlow"/>
                <a:cs typeface="Barlow"/>
                <a:sym typeface="Barlow"/>
              </a:defRPr>
            </a:lvl6pPr>
            <a:lvl7pPr indent="-342900" lvl="6" marL="3200400">
              <a:spcBef>
                <a:spcPts val="0"/>
              </a:spcBef>
              <a:spcAft>
                <a:spcPts val="0"/>
              </a:spcAft>
              <a:buSzPts val="1800"/>
              <a:buFont typeface="Barlow"/>
              <a:buChar char="●"/>
              <a:defRPr sz="1800">
                <a:latin typeface="Barlow"/>
                <a:ea typeface="Barlow"/>
                <a:cs typeface="Barlow"/>
                <a:sym typeface="Barlow"/>
              </a:defRPr>
            </a:lvl7pPr>
            <a:lvl8pPr indent="-342900" lvl="7" marL="3657600">
              <a:spcBef>
                <a:spcPts val="0"/>
              </a:spcBef>
              <a:spcAft>
                <a:spcPts val="0"/>
              </a:spcAft>
              <a:buSzPts val="1800"/>
              <a:buFont typeface="Barlow"/>
              <a:buChar char="○"/>
              <a:defRPr sz="1800">
                <a:latin typeface="Barlow"/>
                <a:ea typeface="Barlow"/>
                <a:cs typeface="Barlow"/>
                <a:sym typeface="Barlow"/>
              </a:defRPr>
            </a:lvl8pPr>
            <a:lvl9pPr indent="-342900" lvl="8" marL="4114800">
              <a:spcBef>
                <a:spcPts val="0"/>
              </a:spcBef>
              <a:spcAft>
                <a:spcPts val="0"/>
              </a:spcAft>
              <a:buSzPts val="1800"/>
              <a:buFont typeface="Barlow"/>
              <a:buChar char="■"/>
              <a:defRPr sz="1800">
                <a:latin typeface="Barlow"/>
                <a:ea typeface="Barlow"/>
                <a:cs typeface="Barlow"/>
                <a:sym typeface="Barlow"/>
              </a:defRPr>
            </a:lvl9pPr>
          </a:lstStyle>
          <a:p/>
        </p:txBody>
      </p:sp>
      <p:sp>
        <p:nvSpPr>
          <p:cNvPr id="23" name="Google Shape;23;g2f00cf51852_0_16"/>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f00cf51852_0_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Barlow"/>
              <a:buNone/>
              <a:defRPr>
                <a:latin typeface="Barlow"/>
                <a:ea typeface="Barlow"/>
                <a:cs typeface="Barlow"/>
                <a:sym typeface="Barlow"/>
              </a:defRPr>
            </a:lvl1pPr>
            <a:lvl2pPr lvl="1">
              <a:spcBef>
                <a:spcPts val="0"/>
              </a:spcBef>
              <a:spcAft>
                <a:spcPts val="0"/>
              </a:spcAft>
              <a:buSzPts val="2800"/>
              <a:buFont typeface="Barlow"/>
              <a:buNone/>
              <a:defRPr b="1">
                <a:latin typeface="Barlow"/>
                <a:ea typeface="Barlow"/>
                <a:cs typeface="Barlow"/>
                <a:sym typeface="Barlow"/>
              </a:defRPr>
            </a:lvl2pPr>
            <a:lvl3pPr lvl="2">
              <a:spcBef>
                <a:spcPts val="0"/>
              </a:spcBef>
              <a:spcAft>
                <a:spcPts val="0"/>
              </a:spcAft>
              <a:buSzPts val="2800"/>
              <a:buFont typeface="Barlow"/>
              <a:buNone/>
              <a:defRPr b="1">
                <a:latin typeface="Barlow"/>
                <a:ea typeface="Barlow"/>
                <a:cs typeface="Barlow"/>
                <a:sym typeface="Barlow"/>
              </a:defRPr>
            </a:lvl3pPr>
            <a:lvl4pPr lvl="3">
              <a:spcBef>
                <a:spcPts val="0"/>
              </a:spcBef>
              <a:spcAft>
                <a:spcPts val="0"/>
              </a:spcAft>
              <a:buSzPts val="2800"/>
              <a:buFont typeface="Barlow"/>
              <a:buNone/>
              <a:defRPr b="1">
                <a:latin typeface="Barlow"/>
                <a:ea typeface="Barlow"/>
                <a:cs typeface="Barlow"/>
                <a:sym typeface="Barlow"/>
              </a:defRPr>
            </a:lvl4pPr>
            <a:lvl5pPr lvl="4">
              <a:spcBef>
                <a:spcPts val="0"/>
              </a:spcBef>
              <a:spcAft>
                <a:spcPts val="0"/>
              </a:spcAft>
              <a:buSzPts val="2800"/>
              <a:buFont typeface="Barlow"/>
              <a:buNone/>
              <a:defRPr b="1">
                <a:latin typeface="Barlow"/>
                <a:ea typeface="Barlow"/>
                <a:cs typeface="Barlow"/>
                <a:sym typeface="Barlow"/>
              </a:defRPr>
            </a:lvl5pPr>
            <a:lvl6pPr lvl="5">
              <a:spcBef>
                <a:spcPts val="0"/>
              </a:spcBef>
              <a:spcAft>
                <a:spcPts val="0"/>
              </a:spcAft>
              <a:buSzPts val="2800"/>
              <a:buFont typeface="Barlow"/>
              <a:buNone/>
              <a:defRPr b="1">
                <a:latin typeface="Barlow"/>
                <a:ea typeface="Barlow"/>
                <a:cs typeface="Barlow"/>
                <a:sym typeface="Barlow"/>
              </a:defRPr>
            </a:lvl6pPr>
            <a:lvl7pPr lvl="6">
              <a:spcBef>
                <a:spcPts val="0"/>
              </a:spcBef>
              <a:spcAft>
                <a:spcPts val="0"/>
              </a:spcAft>
              <a:buSzPts val="2800"/>
              <a:buFont typeface="Barlow"/>
              <a:buNone/>
              <a:defRPr b="1">
                <a:latin typeface="Barlow"/>
                <a:ea typeface="Barlow"/>
                <a:cs typeface="Barlow"/>
                <a:sym typeface="Barlow"/>
              </a:defRPr>
            </a:lvl7pPr>
            <a:lvl8pPr lvl="7">
              <a:spcBef>
                <a:spcPts val="0"/>
              </a:spcBef>
              <a:spcAft>
                <a:spcPts val="0"/>
              </a:spcAft>
              <a:buSzPts val="2800"/>
              <a:buFont typeface="Barlow"/>
              <a:buNone/>
              <a:defRPr b="1">
                <a:latin typeface="Barlow"/>
                <a:ea typeface="Barlow"/>
                <a:cs typeface="Barlow"/>
                <a:sym typeface="Barlow"/>
              </a:defRPr>
            </a:lvl8pPr>
            <a:lvl9pPr lvl="8">
              <a:spcBef>
                <a:spcPts val="0"/>
              </a:spcBef>
              <a:spcAft>
                <a:spcPts val="0"/>
              </a:spcAft>
              <a:buSzPts val="2800"/>
              <a:buFont typeface="Barlow"/>
              <a:buNone/>
              <a:defRPr b="1">
                <a:latin typeface="Barlow"/>
                <a:ea typeface="Barlow"/>
                <a:cs typeface="Barlow"/>
                <a:sym typeface="Barlow"/>
              </a:defRPr>
            </a:lvl9pPr>
          </a:lstStyle>
          <a:p/>
        </p:txBody>
      </p:sp>
      <p:sp>
        <p:nvSpPr>
          <p:cNvPr id="26" name="Google Shape;26;g2f00cf51852_0_20"/>
          <p:cNvSpPr txBox="1"/>
          <p:nvPr>
            <p:ph idx="1" type="body"/>
          </p:nvPr>
        </p:nvSpPr>
        <p:spPr>
          <a:xfrm>
            <a:off x="341100" y="1152475"/>
            <a:ext cx="39705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7" name="Google Shape;27;g2f00cf51852_0_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8" name="Google Shape;28;g2f00cf51852_0_20"/>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f00cf51852_0_25"/>
          <p:cNvSpPr txBox="1"/>
          <p:nvPr>
            <p:ph type="title"/>
          </p:nvPr>
        </p:nvSpPr>
        <p:spPr>
          <a:xfrm>
            <a:off x="498525" y="445025"/>
            <a:ext cx="81798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Barlow"/>
              <a:buNone/>
              <a:defRPr>
                <a:latin typeface="Barlow"/>
                <a:ea typeface="Barlow"/>
                <a:cs typeface="Barlow"/>
                <a:sym typeface="Barlow"/>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g2f00cf51852_0_25"/>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with Image">
  <p:cSld name="ONE_COLUMN_TEXT">
    <p:spTree>
      <p:nvGrpSpPr>
        <p:cNvPr id="32" name="Shape 32"/>
        <p:cNvGrpSpPr/>
        <p:nvPr/>
      </p:nvGrpSpPr>
      <p:grpSpPr>
        <a:xfrm>
          <a:off x="0" y="0"/>
          <a:ext cx="0" cy="0"/>
          <a:chOff x="0" y="0"/>
          <a:chExt cx="0" cy="0"/>
        </a:xfrm>
      </p:grpSpPr>
      <p:sp>
        <p:nvSpPr>
          <p:cNvPr id="33" name="Google Shape;33;g2f00cf51852_0_28"/>
          <p:cNvSpPr txBox="1"/>
          <p:nvPr>
            <p:ph type="title"/>
          </p:nvPr>
        </p:nvSpPr>
        <p:spPr>
          <a:xfrm>
            <a:off x="478375" y="1103300"/>
            <a:ext cx="36909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200"/>
              <a:buFont typeface="Barlow"/>
              <a:buNone/>
              <a:defRPr sz="2200">
                <a:latin typeface="Barlow"/>
                <a:ea typeface="Barlow"/>
                <a:cs typeface="Barlow"/>
                <a:sym typeface="Barlow"/>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g2f00cf51852_0_28"/>
          <p:cNvSpPr txBox="1"/>
          <p:nvPr>
            <p:ph idx="1" type="body"/>
          </p:nvPr>
        </p:nvSpPr>
        <p:spPr>
          <a:xfrm>
            <a:off x="478375" y="2000250"/>
            <a:ext cx="3379200" cy="2568900"/>
          </a:xfrm>
          <a:prstGeom prst="rect">
            <a:avLst/>
          </a:prstGeom>
        </p:spPr>
        <p:txBody>
          <a:bodyPr anchorCtr="0" anchor="t" bIns="91425" lIns="91425" spcFirstLastPara="1" rIns="91425" wrap="square" tIns="91425">
            <a:normAutofit/>
          </a:bodyPr>
          <a:lstStyle>
            <a:lvl1pPr indent="-355600" lvl="0" marL="457200">
              <a:spcBef>
                <a:spcPts val="0"/>
              </a:spcBef>
              <a:spcAft>
                <a:spcPts val="0"/>
              </a:spcAft>
              <a:buSzPts val="2000"/>
              <a:buChar char="●"/>
              <a:defRPr sz="20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5" name="Google Shape;35;g2f00cf51852_0_28"/>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g2f00cf51852_0_28"/>
          <p:cNvSpPr/>
          <p:nvPr/>
        </p:nvSpPr>
        <p:spPr>
          <a:xfrm>
            <a:off x="4530075" y="259025"/>
            <a:ext cx="4351500" cy="4236000"/>
          </a:xfrm>
          <a:prstGeom prst="roundRect">
            <a:avLst>
              <a:gd fmla="val 3739"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Barlow Medium"/>
              <a:ea typeface="Barlow Medium"/>
              <a:cs typeface="Barlow Medium"/>
              <a:sym typeface="Barlow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Image">
  <p:cSld name="ONE_COLUMN_TEXT_1">
    <p:spTree>
      <p:nvGrpSpPr>
        <p:cNvPr id="37" name="Shape 37"/>
        <p:cNvGrpSpPr/>
        <p:nvPr/>
      </p:nvGrpSpPr>
      <p:grpSpPr>
        <a:xfrm>
          <a:off x="0" y="0"/>
          <a:ext cx="0" cy="0"/>
          <a:chOff x="0" y="0"/>
          <a:chExt cx="0" cy="0"/>
        </a:xfrm>
      </p:grpSpPr>
      <p:sp>
        <p:nvSpPr>
          <p:cNvPr id="38" name="Google Shape;38;g2f00cf51852_0_33"/>
          <p:cNvSpPr txBox="1"/>
          <p:nvPr>
            <p:ph type="title"/>
          </p:nvPr>
        </p:nvSpPr>
        <p:spPr>
          <a:xfrm>
            <a:off x="367325" y="329275"/>
            <a:ext cx="8431500" cy="516900"/>
          </a:xfrm>
          <a:prstGeom prst="rect">
            <a:avLst/>
          </a:prstGeom>
        </p:spPr>
        <p:txBody>
          <a:bodyPr anchorCtr="0" anchor="b" bIns="91425" lIns="91425" spcFirstLastPara="1" rIns="91425" wrap="square" tIns="91425">
            <a:normAutofit/>
          </a:bodyPr>
          <a:lstStyle>
            <a:lvl1pPr lvl="0" rtl="0">
              <a:spcBef>
                <a:spcPts val="0"/>
              </a:spcBef>
              <a:spcAft>
                <a:spcPts val="0"/>
              </a:spcAft>
              <a:buSzPts val="2200"/>
              <a:buFont typeface="Barlow"/>
              <a:buNone/>
              <a:defRPr sz="2200">
                <a:latin typeface="Barlow"/>
                <a:ea typeface="Barlow"/>
                <a:cs typeface="Barlow"/>
                <a:sym typeface="Barlow"/>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g2f00cf51852_0_33"/>
          <p:cNvSpPr txBox="1"/>
          <p:nvPr>
            <p:ph idx="1" type="body"/>
          </p:nvPr>
        </p:nvSpPr>
        <p:spPr>
          <a:xfrm>
            <a:off x="367325" y="846175"/>
            <a:ext cx="8431500" cy="9642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SzPts val="2000"/>
              <a:buChar char="●"/>
              <a:defRPr sz="20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0" name="Google Shape;40;g2f00cf51852_0_33"/>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g2f00cf51852_0_33"/>
          <p:cNvSpPr/>
          <p:nvPr/>
        </p:nvSpPr>
        <p:spPr>
          <a:xfrm>
            <a:off x="284075" y="1810375"/>
            <a:ext cx="8589300" cy="2684700"/>
          </a:xfrm>
          <a:prstGeom prst="roundRect">
            <a:avLst>
              <a:gd fmla="val 6132"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Barlow Medium"/>
              <a:ea typeface="Barlow Medium"/>
              <a:cs typeface="Barlow Medium"/>
              <a:sym typeface="Barlow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g2f00cf51852_0_38"/>
          <p:cNvSpPr txBox="1"/>
          <p:nvPr>
            <p:ph type="title"/>
          </p:nvPr>
        </p:nvSpPr>
        <p:spPr>
          <a:xfrm>
            <a:off x="483675" y="424650"/>
            <a:ext cx="8043600" cy="3872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4800"/>
              <a:buFont typeface="Barlow"/>
              <a:buNone/>
              <a:defRPr sz="4800">
                <a:solidFill>
                  <a:schemeClr val="accent1"/>
                </a:solidFill>
                <a:latin typeface="Barlow"/>
                <a:ea typeface="Barlow"/>
                <a:cs typeface="Barlow"/>
                <a:sym typeface="Barlow"/>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44" name="Google Shape;44;g2f00cf51852_0_38"/>
          <p:cNvSpPr txBox="1"/>
          <p:nvPr>
            <p:ph idx="12" type="sldNum"/>
          </p:nvPr>
        </p:nvSpPr>
        <p:spPr>
          <a:xfrm>
            <a:off x="8334375" y="4198950"/>
            <a:ext cx="464400" cy="333900"/>
          </a:xfrm>
          <a:prstGeom prst="rect">
            <a:avLst/>
          </a:prstGeom>
        </p:spPr>
        <p:txBody>
          <a:bodyPr anchorCtr="0" anchor="ctr" bIns="91425" lIns="91425" spcFirstLastPara="1" rIns="91425" wrap="square" tIns="91425">
            <a:normAutofit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g2f00cf51852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01486B"/>
              </a:buClr>
              <a:buSzPts val="2800"/>
              <a:buFont typeface="Roboto"/>
              <a:buNone/>
              <a:defRPr b="1" sz="2800">
                <a:solidFill>
                  <a:srgbClr val="01486B"/>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2f00cf51852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arlow Medium"/>
              <a:buChar char="●"/>
              <a:defRPr sz="1800">
                <a:solidFill>
                  <a:schemeClr val="dk2"/>
                </a:solidFill>
                <a:latin typeface="Barlow Medium"/>
                <a:ea typeface="Barlow Medium"/>
                <a:cs typeface="Barlow Medium"/>
                <a:sym typeface="Barlow Medium"/>
              </a:defRPr>
            </a:lvl1pPr>
            <a:lvl2pPr indent="-317500" lvl="1" marL="9144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2pPr>
            <a:lvl3pPr indent="-317500" lvl="2" marL="13716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3pPr>
            <a:lvl4pPr indent="-317500" lvl="3" marL="18288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4pPr>
            <a:lvl5pPr indent="-317500" lvl="4" marL="22860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5pPr>
            <a:lvl6pPr indent="-317500" lvl="5" marL="27432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6pPr>
            <a:lvl7pPr indent="-317500" lvl="6" marL="32004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7pPr>
            <a:lvl8pPr indent="-317500" lvl="7" marL="36576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8pPr>
            <a:lvl9pPr indent="-317500" lvl="8" marL="41148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9pPr>
          </a:lstStyle>
          <a:p/>
        </p:txBody>
      </p:sp>
      <p:sp>
        <p:nvSpPr>
          <p:cNvPr id="8" name="Google Shape;8;g2f00cf51852_0_0"/>
          <p:cNvSpPr txBox="1"/>
          <p:nvPr>
            <p:ph idx="12" type="sldNum"/>
          </p:nvPr>
        </p:nvSpPr>
        <p:spPr>
          <a:xfrm>
            <a:off x="8334375" y="4198950"/>
            <a:ext cx="464400" cy="333900"/>
          </a:xfrm>
          <a:prstGeom prst="rect">
            <a:avLst/>
          </a:prstGeom>
          <a:noFill/>
          <a:ln>
            <a:noFill/>
          </a:ln>
        </p:spPr>
        <p:txBody>
          <a:bodyPr anchorCtr="0" anchor="ctr" bIns="91425" lIns="91425" spcFirstLastPara="1" rIns="91425" wrap="square" tIns="91425">
            <a:normAutofit lnSpcReduction="10000"/>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g2f00cf51852_0_0"/>
          <p:cNvSpPr txBox="1"/>
          <p:nvPr/>
        </p:nvSpPr>
        <p:spPr>
          <a:xfrm>
            <a:off x="7684250" y="4764750"/>
            <a:ext cx="1459800" cy="3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Barlow"/>
                <a:ea typeface="Barlow"/>
                <a:cs typeface="Barlow"/>
                <a:sym typeface="Barlow"/>
              </a:rPr>
              <a:t>Music at Home</a:t>
            </a:r>
            <a:endParaRPr b="1" sz="1300">
              <a:solidFill>
                <a:schemeClr val="lt1"/>
              </a:solidFill>
              <a:latin typeface="Barlow"/>
              <a:ea typeface="Barlow"/>
              <a:cs typeface="Barlow"/>
              <a:sym typeface="Barlow"/>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drive.google.com/file/d/1htTB5AbkujFL4sG242OcMUZSkDtnWQGB/view"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20.jpg"/><Relationship Id="rId5"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hyperlink" Target="https://musiclab.chromeexperiments.com/Arpeggios/" TargetMode="External"/><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drive.google.com/file/d/1LZ7mbUNlGBrXSSeY6m9TWw7edKJenNe1/view" TargetMode="Externa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drive.google.com/file/d/1qSGes8DTYPhE1UpqBTHZLbK2_oWWT9Zw/view"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drive.google.com/file/d/10eCPhuFFQLtPHnDsHxVt0AabrcPsOU5F/view" TargetMode="Externa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drive.google.com/file/d/10eCPhuFFQLtPHnDsHxVt0AabrcPsOU5F/view" TargetMode="External"/><Relationship Id="rId4" Type="http://schemas.openxmlformats.org/officeDocument/2006/relationships/image" Target="../media/image10.jpg"/><Relationship Id="rId5" Type="http://schemas.openxmlformats.org/officeDocument/2006/relationships/image" Target="../media/image8.png"/><Relationship Id="rId6"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drive.google.com/file/d/1YlL172F5oREo5sN9eyhwIDq2TY1uZJaz/view" TargetMode="External"/><Relationship Id="rId4" Type="http://schemas.openxmlformats.org/officeDocument/2006/relationships/image" Target="../media/image13.png"/><Relationship Id="rId5" Type="http://schemas.openxmlformats.org/officeDocument/2006/relationships/hyperlink" Target="http://drive.google.com/file/d/1Etv3eyQMz2korQBhYAdXqyVEqkAZZ2xZ/view" TargetMode="External"/><Relationship Id="rId6" Type="http://schemas.openxmlformats.org/officeDocument/2006/relationships/hyperlink" Target="http://drive.google.com/file/d/1WQ9yMnFlu1Q9Vdf1m5rMmPRkA1P1mUpd/vie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
          <p:cNvPicPr preferRelativeResize="0"/>
          <p:nvPr/>
        </p:nvPicPr>
        <p:blipFill>
          <a:blip r:embed="rId3">
            <a:alphaModFix/>
          </a:blip>
          <a:stretch>
            <a:fillRect/>
          </a:stretch>
        </p:blipFill>
        <p:spPr>
          <a:xfrm>
            <a:off x="0" y="0"/>
            <a:ext cx="9144000" cy="5129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fc2085d3d7_0_0"/>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Piano</a:t>
            </a:r>
            <a:endParaRPr/>
          </a:p>
        </p:txBody>
      </p:sp>
      <p:sp>
        <p:nvSpPr>
          <p:cNvPr id="120" name="Google Shape;120;g2fc2085d3d7_0_0"/>
          <p:cNvSpPr txBox="1"/>
          <p:nvPr>
            <p:ph idx="1" type="body"/>
          </p:nvPr>
        </p:nvSpPr>
        <p:spPr>
          <a:xfrm>
            <a:off x="524775" y="861325"/>
            <a:ext cx="7930500" cy="30465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400"/>
              <a:buFont typeface="Arial"/>
              <a:buNone/>
            </a:pPr>
            <a:r>
              <a:rPr lang="en"/>
              <a:t>Listen and “air play” along with pianist, Joshua White.</a:t>
            </a:r>
            <a:endParaRPr sz="2200"/>
          </a:p>
          <a:p>
            <a:pPr indent="0" lvl="0" marL="0" rtl="0" algn="l">
              <a:spcBef>
                <a:spcPts val="0"/>
              </a:spcBef>
              <a:spcAft>
                <a:spcPts val="1200"/>
              </a:spcAft>
              <a:buNone/>
            </a:pPr>
            <a:r>
              <a:t/>
            </a:r>
            <a:endParaRPr/>
          </a:p>
        </p:txBody>
      </p:sp>
      <p:grpSp>
        <p:nvGrpSpPr>
          <p:cNvPr id="121" name="Google Shape;121;g2fc2085d3d7_0_0"/>
          <p:cNvGrpSpPr/>
          <p:nvPr/>
        </p:nvGrpSpPr>
        <p:grpSpPr>
          <a:xfrm>
            <a:off x="1476462" y="1613101"/>
            <a:ext cx="6191074" cy="2648836"/>
            <a:chOff x="3962595" y="1798300"/>
            <a:chExt cx="4208180" cy="2369475"/>
          </a:xfrm>
        </p:grpSpPr>
        <p:pic>
          <p:nvPicPr>
            <p:cNvPr id="122" name="Google Shape;122;g2fc2085d3d7_0_0" title="E5_Image_JoshuaWhiteThumbnail.jpg">
              <a:hlinkClick action="ppaction://hlinkshowjump?jump=nextslide"/>
            </p:cNvPr>
            <p:cNvPicPr preferRelativeResize="0"/>
            <p:nvPr/>
          </p:nvPicPr>
          <p:blipFill>
            <a:blip r:embed="rId3">
              <a:alphaModFix/>
            </a:blip>
            <a:stretch>
              <a:fillRect/>
            </a:stretch>
          </p:blipFill>
          <p:spPr>
            <a:xfrm>
              <a:off x="3962595" y="1798300"/>
              <a:ext cx="4208180" cy="2369475"/>
            </a:xfrm>
            <a:prstGeom prst="rect">
              <a:avLst/>
            </a:prstGeom>
            <a:noFill/>
            <a:ln cap="flat" cmpd="sng" w="76200">
              <a:solidFill>
                <a:schemeClr val="accent6"/>
              </a:solidFill>
              <a:prstDash val="solid"/>
              <a:round/>
              <a:headEnd len="sm" w="sm" type="none"/>
              <a:tailEnd len="sm" w="sm" type="none"/>
            </a:ln>
          </p:spPr>
        </p:pic>
        <p:sp>
          <p:nvSpPr>
            <p:cNvPr id="123" name="Google Shape;123;g2fc2085d3d7_0_0">
              <a:hlinkClick action="ppaction://hlinkshowjump?jump=nextslide"/>
            </p:cNvPr>
            <p:cNvSpPr/>
            <p:nvPr/>
          </p:nvSpPr>
          <p:spPr>
            <a:xfrm rot="5400000">
              <a:off x="5923437" y="2932422"/>
              <a:ext cx="286504" cy="242221"/>
            </a:xfrm>
            <a:prstGeom prst="flowChartExtract">
              <a:avLst/>
            </a:prstGeom>
            <a:solidFill>
              <a:srgbClr val="01486B"/>
            </a:solidFill>
            <a:ln cap="flat" cmpd="sng" w="28575">
              <a:solidFill>
                <a:srgbClr val="47C5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28fa618a757_0_0" title="MM-JoshuaWhite.mp4">
            <a:hlinkClick r:id="rId3"/>
          </p:cNvPr>
          <p:cNvPicPr preferRelativeResize="0"/>
          <p:nvPr/>
        </p:nvPicPr>
        <p:blipFill>
          <a:blip r:embed="rId4">
            <a:alphaModFix/>
          </a:blip>
          <a:stretch>
            <a:fillRect/>
          </a:stretch>
        </p:blipFill>
        <p:spPr>
          <a:xfrm>
            <a:off x="986113" y="363550"/>
            <a:ext cx="7171776" cy="4034124"/>
          </a:xfrm>
          <a:prstGeom prst="rect">
            <a:avLst/>
          </a:prstGeom>
          <a:noFill/>
          <a:ln cap="flat" cmpd="sng" w="76200">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1" type="body"/>
          </p:nvPr>
        </p:nvSpPr>
        <p:spPr>
          <a:xfrm>
            <a:off x="524775" y="695275"/>
            <a:ext cx="7930500" cy="17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Owning a piano used to show that a family had a lot of money. If a family could buy a piano and had room for it, it meant they were rich.</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90000"/>
              </a:lnSpc>
              <a:spcBef>
                <a:spcPts val="0"/>
              </a:spcBef>
              <a:spcAft>
                <a:spcPts val="0"/>
              </a:spcAft>
              <a:buClr>
                <a:schemeClr val="dk1"/>
              </a:buClr>
              <a:buSzPts val="3027"/>
              <a:buFont typeface="Arial"/>
              <a:buNone/>
            </a:pPr>
            <a:r>
              <a:rPr lang="en" sz="1400"/>
              <a:t>What do you notice about the size and type of pianos in homes today compared to the older grand pianos that we see in the picture? How are they different?</a:t>
            </a:r>
            <a:endParaRPr sz="1400"/>
          </a:p>
          <a:p>
            <a:pPr indent="0" lvl="0" marL="0" rtl="0" algn="l">
              <a:lnSpc>
                <a:spcPct val="100000"/>
              </a:lnSpc>
              <a:spcBef>
                <a:spcPts val="800"/>
              </a:spcBef>
              <a:spcAft>
                <a:spcPts val="800"/>
              </a:spcAft>
              <a:buSzPts val="2800"/>
              <a:buNone/>
            </a:pPr>
            <a:r>
              <a:t/>
            </a:r>
            <a:endParaRPr sz="1400"/>
          </a:p>
        </p:txBody>
      </p:sp>
      <p:pic>
        <p:nvPicPr>
          <p:cNvPr id="134" name="Google Shape;134;p9"/>
          <p:cNvPicPr preferRelativeResize="0"/>
          <p:nvPr/>
        </p:nvPicPr>
        <p:blipFill>
          <a:blip r:embed="rId3">
            <a:alphaModFix/>
          </a:blip>
          <a:stretch>
            <a:fillRect/>
          </a:stretch>
        </p:blipFill>
        <p:spPr>
          <a:xfrm>
            <a:off x="636700" y="1989150"/>
            <a:ext cx="3735598" cy="2489801"/>
          </a:xfrm>
          <a:prstGeom prst="rect">
            <a:avLst/>
          </a:prstGeom>
          <a:noFill/>
          <a:ln cap="flat" cmpd="sng" w="76200">
            <a:solidFill>
              <a:schemeClr val="accent6"/>
            </a:solidFill>
            <a:prstDash val="solid"/>
            <a:round/>
            <a:headEnd len="sm" w="sm" type="none"/>
            <a:tailEnd len="sm" w="sm" type="none"/>
          </a:ln>
        </p:spPr>
      </p:pic>
      <p:pic>
        <p:nvPicPr>
          <p:cNvPr id="135" name="Google Shape;135;p9"/>
          <p:cNvPicPr preferRelativeResize="0"/>
          <p:nvPr/>
        </p:nvPicPr>
        <p:blipFill>
          <a:blip r:embed="rId4">
            <a:alphaModFix/>
          </a:blip>
          <a:stretch>
            <a:fillRect/>
          </a:stretch>
        </p:blipFill>
        <p:spPr>
          <a:xfrm>
            <a:off x="4763175" y="1989150"/>
            <a:ext cx="3735624" cy="2489801"/>
          </a:xfrm>
          <a:prstGeom prst="rect">
            <a:avLst/>
          </a:prstGeom>
          <a:noFill/>
          <a:ln cap="flat" cmpd="sng" w="76200">
            <a:solidFill>
              <a:schemeClr val="accent6"/>
            </a:solidFill>
            <a:prstDash val="solid"/>
            <a:round/>
            <a:headEnd len="sm" w="sm" type="none"/>
            <a:tailEnd len="sm" w="sm" type="none"/>
          </a:ln>
        </p:spPr>
      </p:pic>
      <p:sp>
        <p:nvSpPr>
          <p:cNvPr id="136" name="Google Shape;136;p9"/>
          <p:cNvSpPr txBox="1"/>
          <p:nvPr>
            <p:ph type="title"/>
          </p:nvPr>
        </p:nvSpPr>
        <p:spPr>
          <a:xfrm>
            <a:off x="524775" y="2164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Pianos a long time ago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idx="1" type="body"/>
          </p:nvPr>
        </p:nvSpPr>
        <p:spPr>
          <a:xfrm>
            <a:off x="524775" y="1125150"/>
            <a:ext cx="4425900" cy="315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600">
                <a:latin typeface="Barlow Medium"/>
                <a:ea typeface="Barlow Medium"/>
                <a:cs typeface="Barlow Medium"/>
                <a:sym typeface="Barlow Medium"/>
              </a:rPr>
              <a:t>Since the birth of the music products industry in the late 1800s and early 1900s, pianos have had an important place in the home. </a:t>
            </a:r>
            <a:endParaRPr sz="1600">
              <a:latin typeface="Barlow Medium"/>
              <a:ea typeface="Barlow Medium"/>
              <a:cs typeface="Barlow Medium"/>
              <a:sym typeface="Barlow Medium"/>
            </a:endParaRPr>
          </a:p>
          <a:p>
            <a:pPr indent="0" lvl="0" marL="0" rtl="0" algn="l">
              <a:lnSpc>
                <a:spcPct val="100000"/>
              </a:lnSpc>
              <a:spcBef>
                <a:spcPts val="0"/>
              </a:spcBef>
              <a:spcAft>
                <a:spcPts val="0"/>
              </a:spcAft>
              <a:buSzPts val="2800"/>
              <a:buNone/>
            </a:pPr>
            <a:r>
              <a:t/>
            </a:r>
            <a:endParaRPr sz="1600"/>
          </a:p>
          <a:p>
            <a:pPr indent="0" lvl="0" marL="0" rtl="0" algn="l">
              <a:lnSpc>
                <a:spcPct val="100000"/>
              </a:lnSpc>
              <a:spcBef>
                <a:spcPts val="0"/>
              </a:spcBef>
              <a:spcAft>
                <a:spcPts val="0"/>
              </a:spcAft>
              <a:buSzPts val="2800"/>
              <a:buNone/>
            </a:pPr>
            <a:r>
              <a:rPr lang="en" sz="1600"/>
              <a:t>As time went by, people changed their homes.</a:t>
            </a:r>
            <a:endParaRPr sz="1600"/>
          </a:p>
          <a:p>
            <a:pPr indent="0" lvl="0" marL="0" rtl="0" algn="l">
              <a:lnSpc>
                <a:spcPct val="100000"/>
              </a:lnSpc>
              <a:spcBef>
                <a:spcPts val="0"/>
              </a:spcBef>
              <a:spcAft>
                <a:spcPts val="0"/>
              </a:spcAft>
              <a:buSzPts val="2800"/>
              <a:buNone/>
            </a:pPr>
            <a:r>
              <a:rPr lang="en" sz="1600"/>
              <a:t>To fit smaller homes and apartments, piano makers created smaller pianos. </a:t>
            </a:r>
            <a:endParaRPr sz="1600"/>
          </a:p>
          <a:p>
            <a:pPr indent="0" lvl="0" marL="0" rtl="0" algn="l">
              <a:lnSpc>
                <a:spcPct val="100000"/>
              </a:lnSpc>
              <a:spcBef>
                <a:spcPts val="0"/>
              </a:spcBef>
              <a:spcAft>
                <a:spcPts val="0"/>
              </a:spcAft>
              <a:buSzPts val="2800"/>
              <a:buNone/>
            </a:pPr>
            <a:r>
              <a:t/>
            </a:r>
            <a:endParaRPr sz="1600"/>
          </a:p>
          <a:p>
            <a:pPr indent="0" lvl="0" marL="0" rtl="0" algn="l">
              <a:lnSpc>
                <a:spcPct val="100000"/>
              </a:lnSpc>
              <a:spcBef>
                <a:spcPts val="0"/>
              </a:spcBef>
              <a:spcAft>
                <a:spcPts val="0"/>
              </a:spcAft>
              <a:buSzPts val="2800"/>
              <a:buNone/>
            </a:pPr>
            <a:r>
              <a:rPr lang="en" sz="1600"/>
              <a:t>They also added fun things like music players and teaching tools to pianos for more enjoyment at home.</a:t>
            </a:r>
            <a:r>
              <a:rPr lang="en" sz="1600">
                <a:latin typeface="Barlow Medium"/>
                <a:ea typeface="Barlow Medium"/>
                <a:cs typeface="Barlow Medium"/>
                <a:sym typeface="Barlow Medium"/>
              </a:rPr>
              <a:t> </a:t>
            </a:r>
            <a:endParaRPr sz="1600">
              <a:latin typeface="Barlow Medium"/>
              <a:ea typeface="Barlow Medium"/>
              <a:cs typeface="Barlow Medium"/>
              <a:sym typeface="Barlow Medium"/>
            </a:endParaRPr>
          </a:p>
          <a:p>
            <a:pPr indent="0" lvl="0" marL="0" rtl="0" algn="l">
              <a:lnSpc>
                <a:spcPct val="100000"/>
              </a:lnSpc>
              <a:spcBef>
                <a:spcPts val="0"/>
              </a:spcBef>
              <a:spcAft>
                <a:spcPts val="0"/>
              </a:spcAft>
              <a:buSzPts val="2800"/>
              <a:buNone/>
            </a:pPr>
            <a:r>
              <a:t/>
            </a:r>
            <a:endParaRPr sz="1600">
              <a:solidFill>
                <a:schemeClr val="dk1"/>
              </a:solidFill>
            </a:endParaRPr>
          </a:p>
          <a:p>
            <a:pPr indent="0" lvl="0" marL="0" rtl="0" algn="l">
              <a:lnSpc>
                <a:spcPct val="80000"/>
              </a:lnSpc>
              <a:spcBef>
                <a:spcPts val="0"/>
              </a:spcBef>
              <a:spcAft>
                <a:spcPts val="0"/>
              </a:spcAft>
              <a:buClr>
                <a:schemeClr val="dk1"/>
              </a:buClr>
              <a:buSzPts val="2800"/>
              <a:buFont typeface="Arial"/>
              <a:buNone/>
            </a:pPr>
            <a:r>
              <a:t/>
            </a:r>
            <a:endParaRPr sz="1600">
              <a:solidFill>
                <a:schemeClr val="dk1"/>
              </a:solidFill>
            </a:endParaRPr>
          </a:p>
          <a:p>
            <a:pPr indent="0" lvl="0" marL="0" rtl="0" algn="l">
              <a:lnSpc>
                <a:spcPct val="100000"/>
              </a:lnSpc>
              <a:spcBef>
                <a:spcPts val="800"/>
              </a:spcBef>
              <a:spcAft>
                <a:spcPts val="800"/>
              </a:spcAft>
              <a:buSzPts val="2800"/>
              <a:buNone/>
            </a:pPr>
            <a:r>
              <a:t/>
            </a:r>
            <a:endParaRPr sz="1600">
              <a:solidFill>
                <a:schemeClr val="dk1"/>
              </a:solidFill>
            </a:endParaRPr>
          </a:p>
        </p:txBody>
      </p:sp>
      <p:sp>
        <p:nvSpPr>
          <p:cNvPr id="142" name="Google Shape;142;p10"/>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Pianos in the Modern Home</a:t>
            </a:r>
            <a:endParaRPr/>
          </a:p>
        </p:txBody>
      </p:sp>
      <p:pic>
        <p:nvPicPr>
          <p:cNvPr id="143" name="Google Shape;143;p10"/>
          <p:cNvPicPr preferRelativeResize="0"/>
          <p:nvPr/>
        </p:nvPicPr>
        <p:blipFill rotWithShape="1">
          <a:blip r:embed="rId3">
            <a:alphaModFix/>
          </a:blip>
          <a:srcRect b="23082" l="0" r="0" t="11931"/>
          <a:stretch/>
        </p:blipFill>
        <p:spPr>
          <a:xfrm>
            <a:off x="5290125" y="356925"/>
            <a:ext cx="2810752" cy="1217375"/>
          </a:xfrm>
          <a:prstGeom prst="rect">
            <a:avLst/>
          </a:prstGeom>
          <a:noFill/>
          <a:ln cap="flat" cmpd="sng" w="38100">
            <a:solidFill>
              <a:schemeClr val="accent6"/>
            </a:solidFill>
            <a:prstDash val="solid"/>
            <a:round/>
            <a:headEnd len="sm" w="sm" type="none"/>
            <a:tailEnd len="sm" w="sm" type="none"/>
          </a:ln>
        </p:spPr>
      </p:pic>
      <p:pic>
        <p:nvPicPr>
          <p:cNvPr id="144" name="Google Shape;144;p10"/>
          <p:cNvPicPr preferRelativeResize="0"/>
          <p:nvPr/>
        </p:nvPicPr>
        <p:blipFill rotWithShape="1">
          <a:blip r:embed="rId4">
            <a:alphaModFix/>
          </a:blip>
          <a:srcRect b="14471" l="0" r="0" t="0"/>
          <a:stretch/>
        </p:blipFill>
        <p:spPr>
          <a:xfrm>
            <a:off x="5290125" y="1698415"/>
            <a:ext cx="2810752" cy="1602261"/>
          </a:xfrm>
          <a:prstGeom prst="rect">
            <a:avLst/>
          </a:prstGeom>
          <a:noFill/>
          <a:ln cap="flat" cmpd="sng" w="38100">
            <a:solidFill>
              <a:schemeClr val="accent6"/>
            </a:solidFill>
            <a:prstDash val="solid"/>
            <a:round/>
            <a:headEnd len="sm" w="sm" type="none"/>
            <a:tailEnd len="sm" w="sm" type="none"/>
          </a:ln>
        </p:spPr>
      </p:pic>
      <p:pic>
        <p:nvPicPr>
          <p:cNvPr id="145" name="Google Shape;145;p10"/>
          <p:cNvPicPr preferRelativeResize="0"/>
          <p:nvPr/>
        </p:nvPicPr>
        <p:blipFill rotWithShape="1">
          <a:blip r:embed="rId5">
            <a:alphaModFix/>
          </a:blip>
          <a:srcRect b="20464" l="4347" r="2749" t="29304"/>
          <a:stretch/>
        </p:blipFill>
        <p:spPr>
          <a:xfrm>
            <a:off x="5290125" y="3424804"/>
            <a:ext cx="2810752" cy="1012871"/>
          </a:xfrm>
          <a:prstGeom prst="rect">
            <a:avLst/>
          </a:prstGeom>
          <a:noFill/>
          <a:ln cap="flat" cmpd="sng" w="38100">
            <a:solidFill>
              <a:schemeClr val="accent6"/>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idx="1" type="body"/>
          </p:nvPr>
        </p:nvSpPr>
        <p:spPr>
          <a:xfrm>
            <a:off x="524775" y="964425"/>
            <a:ext cx="4265100" cy="30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en" sz="1200"/>
              <a:t>Before we had keyboards like we do now, there were other kinds that came before them.</a:t>
            </a:r>
            <a:endParaRPr sz="1200"/>
          </a:p>
          <a:p>
            <a:pPr indent="0" lvl="0" marL="0" rtl="0" algn="l">
              <a:lnSpc>
                <a:spcPct val="100000"/>
              </a:lnSpc>
              <a:spcBef>
                <a:spcPts val="800"/>
              </a:spcBef>
              <a:spcAft>
                <a:spcPts val="0"/>
              </a:spcAft>
              <a:buSzPts val="2800"/>
              <a:buNone/>
            </a:pPr>
            <a:r>
              <a:rPr lang="en" sz="1200">
                <a:latin typeface="Barlow Medium"/>
                <a:ea typeface="Barlow Medium"/>
                <a:cs typeface="Barlow Medium"/>
                <a:sym typeface="Barlow Medium"/>
              </a:rPr>
              <a:t>In the 70’s, the electric organ became a popular instrument to have at home. There was a special organ called the Lowrey Magic Teenie Genie. What a fun name!</a:t>
            </a:r>
            <a:endParaRPr sz="1200">
              <a:latin typeface="Barlow Medium"/>
              <a:ea typeface="Barlow Medium"/>
              <a:cs typeface="Barlow Medium"/>
              <a:sym typeface="Barlow Medium"/>
            </a:endParaRPr>
          </a:p>
          <a:p>
            <a:pPr indent="0" lvl="0" marL="0" rtl="0" algn="l">
              <a:lnSpc>
                <a:spcPct val="100000"/>
              </a:lnSpc>
              <a:spcBef>
                <a:spcPts val="800"/>
              </a:spcBef>
              <a:spcAft>
                <a:spcPts val="800"/>
              </a:spcAft>
              <a:buSzPts val="2800"/>
              <a:buNone/>
            </a:pPr>
            <a:r>
              <a:rPr lang="en" sz="1200">
                <a:latin typeface="Barlow Medium"/>
                <a:ea typeface="Barlow Medium"/>
                <a:cs typeface="Barlow Medium"/>
                <a:sym typeface="Barlow Medium"/>
              </a:rPr>
              <a:t>It was made for beginners to start playing cool sounding music right away, without having much skills. The organ had cool features like rhythmic patterns and something called an arpeggiator. The "Genie" function even helped play music along with you in different styles. Lowrey made various organs with the Genie feature, from simple ones like this to more advanced models. </a:t>
            </a:r>
            <a:endParaRPr sz="1200">
              <a:latin typeface="Barlow Medium"/>
              <a:ea typeface="Barlow Medium"/>
              <a:cs typeface="Barlow Medium"/>
              <a:sym typeface="Barlow Medium"/>
            </a:endParaRPr>
          </a:p>
        </p:txBody>
      </p:sp>
      <p:pic>
        <p:nvPicPr>
          <p:cNvPr id="151" name="Google Shape;151;p11"/>
          <p:cNvPicPr preferRelativeResize="0"/>
          <p:nvPr/>
        </p:nvPicPr>
        <p:blipFill rotWithShape="1">
          <a:blip r:embed="rId3">
            <a:alphaModFix/>
          </a:blip>
          <a:srcRect b="0" l="0" r="0" t="2008"/>
          <a:stretch/>
        </p:blipFill>
        <p:spPr>
          <a:xfrm>
            <a:off x="4876450" y="1211850"/>
            <a:ext cx="3762699" cy="2468600"/>
          </a:xfrm>
          <a:prstGeom prst="rect">
            <a:avLst/>
          </a:prstGeom>
          <a:noFill/>
          <a:ln cap="flat" cmpd="sng" w="76200">
            <a:solidFill>
              <a:schemeClr val="accent6"/>
            </a:solidFill>
            <a:prstDash val="solid"/>
            <a:round/>
            <a:headEnd len="sm" w="sm" type="none"/>
            <a:tailEnd len="sm" w="sm" type="none"/>
          </a:ln>
        </p:spPr>
      </p:pic>
      <p:pic>
        <p:nvPicPr>
          <p:cNvPr id="152" name="Google Shape;152;p11">
            <a:hlinkClick r:id="rId4"/>
          </p:cNvPr>
          <p:cNvPicPr preferRelativeResize="0"/>
          <p:nvPr/>
        </p:nvPicPr>
        <p:blipFill rotWithShape="1">
          <a:blip r:embed="rId5">
            <a:alphaModFix/>
          </a:blip>
          <a:srcRect b="0" l="0" r="0" t="0"/>
          <a:stretch/>
        </p:blipFill>
        <p:spPr>
          <a:xfrm>
            <a:off x="2684276" y="3625675"/>
            <a:ext cx="1033849" cy="771299"/>
          </a:xfrm>
          <a:prstGeom prst="rect">
            <a:avLst/>
          </a:prstGeom>
          <a:noFill/>
          <a:ln cap="flat" cmpd="sng" w="28575">
            <a:solidFill>
              <a:schemeClr val="accent5"/>
            </a:solidFill>
            <a:prstDash val="solid"/>
            <a:round/>
            <a:headEnd len="sm" w="sm" type="none"/>
            <a:tailEnd len="sm" w="sm" type="none"/>
          </a:ln>
        </p:spPr>
      </p:pic>
      <p:sp>
        <p:nvSpPr>
          <p:cNvPr id="153" name="Google Shape;153;p11"/>
          <p:cNvSpPr txBox="1"/>
          <p:nvPr/>
        </p:nvSpPr>
        <p:spPr>
          <a:xfrm>
            <a:off x="3144350" y="4644625"/>
            <a:ext cx="17400" cy="1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54" name="Google Shape;154;p11"/>
          <p:cNvSpPr txBox="1"/>
          <p:nvPr/>
        </p:nvSpPr>
        <p:spPr>
          <a:xfrm>
            <a:off x="444450" y="3590150"/>
            <a:ext cx="1733400" cy="77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1486B"/>
                </a:solidFill>
                <a:latin typeface="Barlow"/>
                <a:ea typeface="Barlow"/>
                <a:cs typeface="Barlow"/>
                <a:sym typeface="Barlow"/>
              </a:rPr>
              <a:t>You can explore with this fun arpeggiator here!</a:t>
            </a:r>
            <a:endParaRPr b="1" i="0" sz="1400" u="none" cap="none" strike="noStrike">
              <a:solidFill>
                <a:srgbClr val="01486B"/>
              </a:solidFill>
              <a:latin typeface="Barlow"/>
              <a:ea typeface="Barlow"/>
              <a:cs typeface="Barlow"/>
              <a:sym typeface="Barlow"/>
            </a:endParaRPr>
          </a:p>
        </p:txBody>
      </p:sp>
      <p:sp>
        <p:nvSpPr>
          <p:cNvPr id="155" name="Google Shape;155;p11"/>
          <p:cNvSpPr/>
          <p:nvPr/>
        </p:nvSpPr>
        <p:spPr>
          <a:xfrm rot="3115">
            <a:off x="1964645" y="4162264"/>
            <a:ext cx="662100" cy="142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1"/>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Electric Organ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fc2085d3d7_0_8"/>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Electric Organ</a:t>
            </a:r>
            <a:endParaRPr/>
          </a:p>
        </p:txBody>
      </p:sp>
      <p:sp>
        <p:nvSpPr>
          <p:cNvPr id="162" name="Google Shape;162;g2fc2085d3d7_0_8"/>
          <p:cNvSpPr txBox="1"/>
          <p:nvPr>
            <p:ph idx="1" type="body"/>
          </p:nvPr>
        </p:nvSpPr>
        <p:spPr>
          <a:xfrm>
            <a:off x="613800" y="1349200"/>
            <a:ext cx="3261600" cy="304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400"/>
              <a:t>Listen to Corey Henry rock this organ solo out his song,</a:t>
            </a:r>
            <a:endParaRPr sz="2400"/>
          </a:p>
          <a:p>
            <a:pPr indent="0" lvl="0" marL="0" rtl="0" algn="l">
              <a:lnSpc>
                <a:spcPct val="100000"/>
              </a:lnSpc>
              <a:spcBef>
                <a:spcPts val="0"/>
              </a:spcBef>
              <a:spcAft>
                <a:spcPts val="0"/>
              </a:spcAft>
              <a:buClr>
                <a:schemeClr val="dk1"/>
              </a:buClr>
              <a:buSzPts val="1800"/>
              <a:buFont typeface="Arial"/>
              <a:buNone/>
            </a:pPr>
            <a:r>
              <a:rPr lang="en" sz="2400"/>
              <a:t> “Love Will Find A Way” with his band Corey Henry and  Funk Apostles.</a:t>
            </a:r>
            <a:endParaRPr sz="2400"/>
          </a:p>
          <a:p>
            <a:pPr indent="0" lvl="0" marL="0" rtl="0" algn="l">
              <a:spcBef>
                <a:spcPts val="0"/>
              </a:spcBef>
              <a:spcAft>
                <a:spcPts val="1200"/>
              </a:spcAft>
              <a:buNone/>
            </a:pPr>
            <a:r>
              <a:t/>
            </a:r>
            <a:endParaRPr/>
          </a:p>
        </p:txBody>
      </p:sp>
      <p:grpSp>
        <p:nvGrpSpPr>
          <p:cNvPr id="163" name="Google Shape;163;g2fc2085d3d7_0_8"/>
          <p:cNvGrpSpPr/>
          <p:nvPr/>
        </p:nvGrpSpPr>
        <p:grpSpPr>
          <a:xfrm>
            <a:off x="4194444" y="959924"/>
            <a:ext cx="4143203" cy="3143109"/>
            <a:chOff x="5338350" y="2459023"/>
            <a:chExt cx="2881026" cy="1620577"/>
          </a:xfrm>
        </p:grpSpPr>
        <p:pic>
          <p:nvPicPr>
            <p:cNvPr id="164" name="Google Shape;164;g2fc2085d3d7_0_8" title="Tiny Desk_TH.jpg">
              <a:hlinkClick action="ppaction://hlinkshowjump?jump=nextslide"/>
            </p:cNvPr>
            <p:cNvPicPr preferRelativeResize="0"/>
            <p:nvPr/>
          </p:nvPicPr>
          <p:blipFill>
            <a:blip r:embed="rId3">
              <a:alphaModFix/>
            </a:blip>
            <a:stretch>
              <a:fillRect/>
            </a:stretch>
          </p:blipFill>
          <p:spPr>
            <a:xfrm>
              <a:off x="5338350" y="2459023"/>
              <a:ext cx="2881026" cy="1620577"/>
            </a:xfrm>
            <a:prstGeom prst="rect">
              <a:avLst/>
            </a:prstGeom>
            <a:noFill/>
            <a:ln cap="flat" cmpd="sng" w="76200">
              <a:solidFill>
                <a:schemeClr val="accent6"/>
              </a:solidFill>
              <a:prstDash val="solid"/>
              <a:round/>
              <a:headEnd len="sm" w="sm" type="none"/>
              <a:tailEnd len="sm" w="sm" type="none"/>
            </a:ln>
          </p:spPr>
        </p:pic>
        <p:sp>
          <p:nvSpPr>
            <p:cNvPr id="165" name="Google Shape;165;g2fc2085d3d7_0_8">
              <a:hlinkClick action="ppaction://hlinkshowjump?jump=nextslide"/>
            </p:cNvPr>
            <p:cNvSpPr/>
            <p:nvPr/>
          </p:nvSpPr>
          <p:spPr>
            <a:xfrm rot="5400000">
              <a:off x="6635600" y="3148209"/>
              <a:ext cx="286504" cy="242221"/>
            </a:xfrm>
            <a:prstGeom prst="flowChartExtract">
              <a:avLst/>
            </a:prstGeom>
            <a:solidFill>
              <a:srgbClr val="01486B"/>
            </a:solidFill>
            <a:ln cap="flat" cmpd="sng" w="28575">
              <a:solidFill>
                <a:srgbClr val="47C5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8fa618a757_0_11" title="videoplayback.mp4">
            <a:hlinkClick r:id="rId3"/>
          </p:cNvPr>
          <p:cNvPicPr preferRelativeResize="0"/>
          <p:nvPr/>
        </p:nvPicPr>
        <p:blipFill>
          <a:blip r:embed="rId4">
            <a:alphaModFix/>
          </a:blip>
          <a:stretch>
            <a:fillRect/>
          </a:stretch>
        </p:blipFill>
        <p:spPr>
          <a:xfrm>
            <a:off x="1130363" y="408825"/>
            <a:ext cx="6883275" cy="3871850"/>
          </a:xfrm>
          <a:prstGeom prst="rect">
            <a:avLst/>
          </a:prstGeom>
          <a:noFill/>
          <a:ln cap="flat" cmpd="sng" w="76200">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idx="1" type="body"/>
          </p:nvPr>
        </p:nvSpPr>
        <p:spPr>
          <a:xfrm>
            <a:off x="548400" y="2232750"/>
            <a:ext cx="8217900" cy="345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600">
                <a:latin typeface="Barlow Medium"/>
                <a:ea typeface="Barlow Medium"/>
                <a:cs typeface="Barlow Medium"/>
                <a:sym typeface="Barlow Medium"/>
              </a:rPr>
              <a:t>Today</a:t>
            </a:r>
            <a:r>
              <a:rPr lang="en" sz="1600">
                <a:latin typeface="Barlow Medium"/>
                <a:ea typeface="Barlow Medium"/>
                <a:cs typeface="Barlow Medium"/>
                <a:sym typeface="Barlow Medium"/>
              </a:rPr>
              <a:t>, many families enjoy making music at home using modern keyboards. Keyboards are like pianos but smaller and often electronic. They come with exciting features like different sounds and rhythms, making it super fun to create music. Families can have their own mini-music studio right at home!</a:t>
            </a:r>
            <a:endParaRPr sz="1600">
              <a:latin typeface="Barlow Medium"/>
              <a:ea typeface="Barlow Medium"/>
              <a:cs typeface="Barlow Medium"/>
              <a:sym typeface="Barlow Medium"/>
            </a:endParaRPr>
          </a:p>
          <a:p>
            <a:pPr indent="0" lvl="0" marL="0" rtl="0" algn="l">
              <a:spcBef>
                <a:spcPts val="800"/>
              </a:spcBef>
              <a:spcAft>
                <a:spcPts val="0"/>
              </a:spcAft>
              <a:buClr>
                <a:schemeClr val="dk1"/>
              </a:buClr>
              <a:buSzPts val="3027"/>
              <a:buFont typeface="Arial"/>
              <a:buNone/>
            </a:pPr>
            <a:r>
              <a:rPr lang="en" sz="1600">
                <a:latin typeface="Barlow Medium"/>
                <a:ea typeface="Barlow Medium"/>
                <a:cs typeface="Barlow Medium"/>
                <a:sym typeface="Barlow Medium"/>
              </a:rPr>
              <a:t>What kind of musical instruments or devices do you have at home that you use</a:t>
            </a:r>
            <a:br>
              <a:rPr lang="en" sz="1600">
                <a:latin typeface="Barlow Medium"/>
                <a:ea typeface="Barlow Medium"/>
                <a:cs typeface="Barlow Medium"/>
                <a:sym typeface="Barlow Medium"/>
              </a:rPr>
            </a:br>
            <a:r>
              <a:rPr lang="en" sz="1600">
                <a:latin typeface="Barlow Medium"/>
                <a:ea typeface="Barlow Medium"/>
                <a:cs typeface="Barlow Medium"/>
                <a:sym typeface="Barlow Medium"/>
              </a:rPr>
              <a:t>to make music with your family? </a:t>
            </a:r>
            <a:endParaRPr sz="1600">
              <a:latin typeface="Barlow Medium"/>
              <a:ea typeface="Barlow Medium"/>
              <a:cs typeface="Barlow Medium"/>
              <a:sym typeface="Barlow Medium"/>
            </a:endParaRPr>
          </a:p>
          <a:p>
            <a:pPr indent="0" lvl="0" marL="0" rtl="0" algn="l">
              <a:spcBef>
                <a:spcPts val="1200"/>
              </a:spcBef>
              <a:spcAft>
                <a:spcPts val="0"/>
              </a:spcAft>
              <a:buClr>
                <a:schemeClr val="dk1"/>
              </a:buClr>
              <a:buSzPts val="3027"/>
              <a:buFont typeface="Arial"/>
              <a:buNone/>
            </a:pPr>
            <a:r>
              <a:rPr lang="en" sz="1600">
                <a:latin typeface="Barlow Medium"/>
                <a:ea typeface="Barlow Medium"/>
                <a:cs typeface="Barlow Medium"/>
                <a:sym typeface="Barlow Medium"/>
              </a:rPr>
              <a:t>How is making music today similar and/or different from the past?</a:t>
            </a:r>
            <a:endParaRPr sz="1600">
              <a:latin typeface="Barlow Medium"/>
              <a:ea typeface="Barlow Medium"/>
              <a:cs typeface="Barlow Medium"/>
              <a:sym typeface="Barlow Medium"/>
            </a:endParaRPr>
          </a:p>
          <a:p>
            <a:pPr indent="0" lvl="0" marL="0" rtl="0" algn="l">
              <a:spcBef>
                <a:spcPts val="1200"/>
              </a:spcBef>
              <a:spcAft>
                <a:spcPts val="0"/>
              </a:spcAft>
              <a:buClr>
                <a:schemeClr val="dk1"/>
              </a:buClr>
              <a:buSzPts val="3027"/>
              <a:buFont typeface="Arial"/>
              <a:buNone/>
            </a:pPr>
            <a:r>
              <a:t/>
            </a:r>
            <a:endParaRPr sz="1427">
              <a:solidFill>
                <a:schemeClr val="dk1"/>
              </a:solidFill>
              <a:latin typeface="Barlow Medium"/>
              <a:ea typeface="Barlow Medium"/>
              <a:cs typeface="Barlow Medium"/>
              <a:sym typeface="Barlow Medium"/>
            </a:endParaRPr>
          </a:p>
          <a:p>
            <a:pPr indent="0" lvl="0" marL="0" rtl="0" algn="l">
              <a:lnSpc>
                <a:spcPct val="100000"/>
              </a:lnSpc>
              <a:spcBef>
                <a:spcPts val="1200"/>
              </a:spcBef>
              <a:spcAft>
                <a:spcPts val="800"/>
              </a:spcAft>
              <a:buClr>
                <a:schemeClr val="dk1"/>
              </a:buClr>
              <a:buSzPts val="1100"/>
              <a:buFont typeface="Arial"/>
              <a:buNone/>
            </a:pPr>
            <a:r>
              <a:t/>
            </a:r>
            <a:endParaRPr sz="1400">
              <a:solidFill>
                <a:schemeClr val="dk1"/>
              </a:solidFill>
              <a:latin typeface="Barlow Medium"/>
              <a:ea typeface="Barlow Medium"/>
              <a:cs typeface="Barlow Medium"/>
              <a:sym typeface="Barlow Medium"/>
            </a:endParaRPr>
          </a:p>
        </p:txBody>
      </p:sp>
      <p:sp>
        <p:nvSpPr>
          <p:cNvPr id="176" name="Google Shape;176;p12"/>
          <p:cNvSpPr txBox="1"/>
          <p:nvPr/>
        </p:nvSpPr>
        <p:spPr>
          <a:xfrm>
            <a:off x="3149825" y="4354500"/>
            <a:ext cx="17400" cy="1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77" name="Google Shape;177;p12"/>
          <p:cNvSpPr txBox="1"/>
          <p:nvPr>
            <p:ph type="title"/>
          </p:nvPr>
        </p:nvSpPr>
        <p:spPr>
          <a:xfrm>
            <a:off x="548400" y="925075"/>
            <a:ext cx="821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The Keyboard</a:t>
            </a:r>
            <a:endParaRPr sz="3020"/>
          </a:p>
        </p:txBody>
      </p:sp>
      <p:pic>
        <p:nvPicPr>
          <p:cNvPr id="178" name="Google Shape;178;p12"/>
          <p:cNvPicPr preferRelativeResize="0"/>
          <p:nvPr/>
        </p:nvPicPr>
        <p:blipFill rotWithShape="1">
          <a:blip r:embed="rId3">
            <a:alphaModFix/>
          </a:blip>
          <a:srcRect b="20464" l="4347" r="2749" t="29304"/>
          <a:stretch/>
        </p:blipFill>
        <p:spPr>
          <a:xfrm>
            <a:off x="3643425" y="502150"/>
            <a:ext cx="4478802" cy="1613949"/>
          </a:xfrm>
          <a:prstGeom prst="rect">
            <a:avLst/>
          </a:prstGeom>
          <a:noFill/>
          <a:ln cap="flat" cmpd="sng" w="76200">
            <a:solidFill>
              <a:schemeClr val="accent6"/>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fc2085d3d7_0_16"/>
          <p:cNvSpPr txBox="1"/>
          <p:nvPr>
            <p:ph type="title"/>
          </p:nvPr>
        </p:nvSpPr>
        <p:spPr>
          <a:xfrm>
            <a:off x="524775" y="445025"/>
            <a:ext cx="817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The Keyboard</a:t>
            </a:r>
            <a:endParaRPr sz="3020"/>
          </a:p>
        </p:txBody>
      </p:sp>
      <p:sp>
        <p:nvSpPr>
          <p:cNvPr id="184" name="Google Shape;184;g2fc2085d3d7_0_16"/>
          <p:cNvSpPr txBox="1"/>
          <p:nvPr>
            <p:ph idx="1" type="body"/>
          </p:nvPr>
        </p:nvSpPr>
        <p:spPr>
          <a:xfrm>
            <a:off x="524775" y="1380675"/>
            <a:ext cx="3630300" cy="3046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400"/>
              <a:t>Do you recognize this song played by nine year old Angelica Hale?</a:t>
            </a:r>
            <a:br>
              <a:rPr lang="en" sz="2400"/>
            </a:br>
            <a:r>
              <a:rPr lang="en" sz="2400"/>
              <a:t>Also listen carefully to her keyboard.  </a:t>
            </a:r>
            <a:endParaRPr sz="2400"/>
          </a:p>
          <a:p>
            <a:pPr indent="0" lvl="0" marL="0" rtl="0" algn="l">
              <a:lnSpc>
                <a:spcPct val="100000"/>
              </a:lnSpc>
              <a:spcBef>
                <a:spcPts val="0"/>
              </a:spcBef>
              <a:spcAft>
                <a:spcPts val="0"/>
              </a:spcAft>
              <a:buClr>
                <a:schemeClr val="dk1"/>
              </a:buClr>
              <a:buSzPts val="1100"/>
              <a:buFont typeface="Arial"/>
              <a:buNone/>
            </a:pPr>
            <a:r>
              <a:rPr lang="en" sz="2400"/>
              <a:t>What sound is it making?</a:t>
            </a:r>
            <a:endParaRPr sz="2400"/>
          </a:p>
          <a:p>
            <a:pPr indent="0" lvl="0" marL="0" rtl="0" algn="l">
              <a:spcBef>
                <a:spcPts val="0"/>
              </a:spcBef>
              <a:spcAft>
                <a:spcPts val="1200"/>
              </a:spcAft>
              <a:buNone/>
            </a:pPr>
            <a:r>
              <a:t/>
            </a:r>
            <a:endParaRPr/>
          </a:p>
        </p:txBody>
      </p:sp>
      <p:grpSp>
        <p:nvGrpSpPr>
          <p:cNvPr id="185" name="Google Shape;185;g2fc2085d3d7_0_16"/>
          <p:cNvGrpSpPr/>
          <p:nvPr/>
        </p:nvGrpSpPr>
        <p:grpSpPr>
          <a:xfrm>
            <a:off x="4365450" y="1337025"/>
            <a:ext cx="4200301" cy="2362661"/>
            <a:chOff x="4593675" y="1170125"/>
            <a:chExt cx="4200301" cy="2362661"/>
          </a:xfrm>
        </p:grpSpPr>
        <p:pic>
          <p:nvPicPr>
            <p:cNvPr id="186" name="Google Shape;186;g2fc2085d3d7_0_16" title="Keys_TH.jpg">
              <a:hlinkClick action="ppaction://hlinkshowjump?jump=nextslide"/>
            </p:cNvPr>
            <p:cNvPicPr preferRelativeResize="0"/>
            <p:nvPr/>
          </p:nvPicPr>
          <p:blipFill>
            <a:blip r:embed="rId3">
              <a:alphaModFix/>
            </a:blip>
            <a:stretch>
              <a:fillRect/>
            </a:stretch>
          </p:blipFill>
          <p:spPr>
            <a:xfrm>
              <a:off x="4593675" y="1170125"/>
              <a:ext cx="4200301" cy="2362661"/>
            </a:xfrm>
            <a:prstGeom prst="rect">
              <a:avLst/>
            </a:prstGeom>
            <a:noFill/>
            <a:ln cap="flat" cmpd="sng" w="76200">
              <a:solidFill>
                <a:schemeClr val="accent6"/>
              </a:solidFill>
              <a:prstDash val="solid"/>
              <a:round/>
              <a:headEnd len="sm" w="sm" type="none"/>
              <a:tailEnd len="sm" w="sm" type="none"/>
            </a:ln>
          </p:spPr>
        </p:pic>
        <p:sp>
          <p:nvSpPr>
            <p:cNvPr id="187" name="Google Shape;187;g2fc2085d3d7_0_16">
              <a:hlinkClick action="ppaction://hlinkshowjump?jump=nextslide"/>
            </p:cNvPr>
            <p:cNvSpPr/>
            <p:nvPr/>
          </p:nvSpPr>
          <p:spPr>
            <a:xfrm rot="5400000">
              <a:off x="6584137" y="2230347"/>
              <a:ext cx="286504" cy="242221"/>
            </a:xfrm>
            <a:prstGeom prst="flowChartExtract">
              <a:avLst/>
            </a:prstGeom>
            <a:solidFill>
              <a:srgbClr val="01486B"/>
            </a:solidFill>
            <a:ln cap="flat" cmpd="sng" w="28575">
              <a:solidFill>
                <a:srgbClr val="47C5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28fa618a757_0_19" title="videoplayback (1).mp4">
            <a:hlinkClick r:id="rId3"/>
          </p:cNvPr>
          <p:cNvPicPr preferRelativeResize="0"/>
          <p:nvPr/>
        </p:nvPicPr>
        <p:blipFill>
          <a:blip r:embed="rId4">
            <a:alphaModFix/>
          </a:blip>
          <a:stretch>
            <a:fillRect/>
          </a:stretch>
        </p:blipFill>
        <p:spPr>
          <a:xfrm>
            <a:off x="1128713" y="503900"/>
            <a:ext cx="6886574" cy="3873700"/>
          </a:xfrm>
          <a:prstGeom prst="rect">
            <a:avLst/>
          </a:prstGeom>
          <a:noFill/>
          <a:ln cap="flat" cmpd="sng" w="76200">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2fde4ce7edc_0_0"/>
          <p:cNvSpPr txBox="1"/>
          <p:nvPr>
            <p:ph type="ctrTitle"/>
          </p:nvPr>
        </p:nvSpPr>
        <p:spPr>
          <a:xfrm>
            <a:off x="311700" y="744575"/>
            <a:ext cx="8520600" cy="1771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Music at Home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idx="1" type="body"/>
          </p:nvPr>
        </p:nvSpPr>
        <p:spPr>
          <a:xfrm>
            <a:off x="524775" y="1152475"/>
            <a:ext cx="3876300" cy="3260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Clr>
                <a:schemeClr val="dk1"/>
              </a:buClr>
              <a:buSzPct val="43749"/>
              <a:buFont typeface="Arial"/>
              <a:buNone/>
            </a:pPr>
            <a:r>
              <a:rPr lang="en" sz="1760"/>
              <a:t>They are a r&amp;b/funk band from the 70’s. </a:t>
            </a:r>
            <a:endParaRPr sz="1760"/>
          </a:p>
          <a:p>
            <a:pPr indent="0" lvl="0" marL="0" rtl="0" algn="l">
              <a:lnSpc>
                <a:spcPct val="100000"/>
              </a:lnSpc>
              <a:spcBef>
                <a:spcPts val="0"/>
              </a:spcBef>
              <a:spcAft>
                <a:spcPts val="0"/>
              </a:spcAft>
              <a:buClr>
                <a:schemeClr val="dk1"/>
              </a:buClr>
              <a:buSzPct val="43749"/>
              <a:buFont typeface="Arial"/>
              <a:buNone/>
            </a:pPr>
            <a:r>
              <a:t/>
            </a:r>
            <a:endParaRPr sz="1760"/>
          </a:p>
          <a:p>
            <a:pPr indent="0" lvl="0" marL="0" rtl="0" algn="l">
              <a:lnSpc>
                <a:spcPct val="100000"/>
              </a:lnSpc>
              <a:spcBef>
                <a:spcPts val="0"/>
              </a:spcBef>
              <a:spcAft>
                <a:spcPts val="0"/>
              </a:spcAft>
              <a:buClr>
                <a:schemeClr val="dk1"/>
              </a:buClr>
              <a:buSzPct val="43749"/>
              <a:buFont typeface="Arial"/>
              <a:buNone/>
            </a:pPr>
            <a:r>
              <a:rPr lang="en" sz="1760"/>
              <a:t>One of their famous songs is called "</a:t>
            </a:r>
            <a:r>
              <a:rPr b="1" lang="en" sz="1760">
                <a:solidFill>
                  <a:srgbClr val="38761D"/>
                </a:solidFill>
                <a:latin typeface="Barlow"/>
                <a:ea typeface="Barlow"/>
                <a:cs typeface="Barlow"/>
                <a:sym typeface="Barlow"/>
              </a:rPr>
              <a:t>Green Onions</a:t>
            </a:r>
            <a:r>
              <a:rPr lang="en" sz="1760"/>
              <a:t>". </a:t>
            </a:r>
            <a:endParaRPr sz="1760"/>
          </a:p>
          <a:p>
            <a:pPr indent="0" lvl="0" marL="0" rtl="0" algn="l">
              <a:lnSpc>
                <a:spcPct val="100000"/>
              </a:lnSpc>
              <a:spcBef>
                <a:spcPts val="0"/>
              </a:spcBef>
              <a:spcAft>
                <a:spcPts val="0"/>
              </a:spcAft>
              <a:buClr>
                <a:schemeClr val="dk1"/>
              </a:buClr>
              <a:buSzPct val="43749"/>
              <a:buFont typeface="Arial"/>
              <a:buNone/>
            </a:pPr>
            <a:r>
              <a:t/>
            </a:r>
            <a:endParaRPr sz="1760"/>
          </a:p>
          <a:p>
            <a:pPr indent="0" lvl="0" marL="0" rtl="0" algn="l">
              <a:lnSpc>
                <a:spcPct val="100000"/>
              </a:lnSpc>
              <a:spcBef>
                <a:spcPts val="0"/>
              </a:spcBef>
              <a:spcAft>
                <a:spcPts val="0"/>
              </a:spcAft>
              <a:buClr>
                <a:schemeClr val="dk1"/>
              </a:buClr>
              <a:buSzPct val="43749"/>
              <a:buFont typeface="Arial"/>
              <a:buNone/>
            </a:pPr>
            <a:r>
              <a:rPr lang="en" sz="1760"/>
              <a:t>Imagine you're in a happy place, maybe dancing at a party or playing in the sun. </a:t>
            </a:r>
            <a:endParaRPr sz="1760"/>
          </a:p>
          <a:p>
            <a:pPr indent="0" lvl="0" marL="0" rtl="0" algn="l">
              <a:lnSpc>
                <a:spcPct val="100000"/>
              </a:lnSpc>
              <a:spcBef>
                <a:spcPts val="0"/>
              </a:spcBef>
              <a:spcAft>
                <a:spcPts val="0"/>
              </a:spcAft>
              <a:buClr>
                <a:schemeClr val="dk1"/>
              </a:buClr>
              <a:buSzPct val="43749"/>
              <a:buFont typeface="Arial"/>
              <a:buNone/>
            </a:pPr>
            <a:r>
              <a:t/>
            </a:r>
            <a:endParaRPr sz="1760"/>
          </a:p>
          <a:p>
            <a:pPr indent="0" lvl="0" marL="0" rtl="0" algn="l">
              <a:lnSpc>
                <a:spcPct val="100000"/>
              </a:lnSpc>
              <a:spcBef>
                <a:spcPts val="0"/>
              </a:spcBef>
              <a:spcAft>
                <a:spcPts val="0"/>
              </a:spcAft>
              <a:buClr>
                <a:schemeClr val="dk1"/>
              </a:buClr>
              <a:buSzPct val="43749"/>
              <a:buFont typeface="Arial"/>
              <a:buNone/>
            </a:pPr>
            <a:r>
              <a:rPr lang="en" sz="1760"/>
              <a:t>That's what "Green Onions" feels like – full of fun and good vibes! </a:t>
            </a:r>
            <a:endParaRPr sz="1760"/>
          </a:p>
          <a:p>
            <a:pPr indent="0" lvl="0" marL="0" rtl="0" algn="l">
              <a:lnSpc>
                <a:spcPct val="100000"/>
              </a:lnSpc>
              <a:spcBef>
                <a:spcPts val="0"/>
              </a:spcBef>
              <a:spcAft>
                <a:spcPts val="0"/>
              </a:spcAft>
              <a:buClr>
                <a:schemeClr val="dk1"/>
              </a:buClr>
              <a:buSzPct val="43749"/>
              <a:buFont typeface="Arial"/>
              <a:buNone/>
            </a:pPr>
            <a:r>
              <a:t/>
            </a:r>
            <a:endParaRPr sz="1760"/>
          </a:p>
          <a:p>
            <a:pPr indent="0" lvl="0" marL="0" rtl="0" algn="l">
              <a:lnSpc>
                <a:spcPct val="100000"/>
              </a:lnSpc>
              <a:spcBef>
                <a:spcPts val="0"/>
              </a:spcBef>
              <a:spcAft>
                <a:spcPts val="0"/>
              </a:spcAft>
              <a:buClr>
                <a:schemeClr val="dk1"/>
              </a:buClr>
              <a:buSzPct val="43749"/>
              <a:buFont typeface="Arial"/>
              <a:buNone/>
            </a:pPr>
            <a:r>
              <a:rPr lang="en" sz="1760"/>
              <a:t>Listen and let the music take you on a joyful adventure! </a:t>
            </a:r>
            <a:endParaRPr sz="1760"/>
          </a:p>
          <a:p>
            <a:pPr indent="0" lvl="0" marL="0" rtl="0" algn="l">
              <a:lnSpc>
                <a:spcPct val="60000"/>
              </a:lnSpc>
              <a:spcBef>
                <a:spcPts val="0"/>
              </a:spcBef>
              <a:spcAft>
                <a:spcPts val="0"/>
              </a:spcAft>
              <a:buSzPct val="39285"/>
              <a:buNone/>
            </a:pPr>
            <a:r>
              <a:t/>
            </a:r>
            <a:endParaRPr sz="1960">
              <a:solidFill>
                <a:schemeClr val="dk1"/>
              </a:solidFill>
            </a:endParaRPr>
          </a:p>
        </p:txBody>
      </p:sp>
      <p:sp>
        <p:nvSpPr>
          <p:cNvPr id="198" name="Google Shape;198;p13"/>
          <p:cNvSpPr txBox="1"/>
          <p:nvPr/>
        </p:nvSpPr>
        <p:spPr>
          <a:xfrm>
            <a:off x="4729225" y="2995600"/>
            <a:ext cx="4021800" cy="1536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1486B"/>
              </a:buClr>
              <a:buSzPts val="1600"/>
              <a:buFont typeface="Barlow"/>
              <a:buChar char="●"/>
            </a:pPr>
            <a:r>
              <a:rPr b="1" lang="en" sz="1600">
                <a:solidFill>
                  <a:srgbClr val="01486B"/>
                </a:solidFill>
                <a:latin typeface="Barlow"/>
                <a:ea typeface="Barlow"/>
                <a:cs typeface="Barlow"/>
                <a:sym typeface="Barlow"/>
              </a:rPr>
              <a:t>What instruments do you see and hear?</a:t>
            </a:r>
            <a:endParaRPr b="1" sz="1600">
              <a:solidFill>
                <a:srgbClr val="01486B"/>
              </a:solidFill>
              <a:latin typeface="Barlow"/>
              <a:ea typeface="Barlow"/>
              <a:cs typeface="Barlow"/>
              <a:sym typeface="Barlow"/>
            </a:endParaRPr>
          </a:p>
          <a:p>
            <a:pPr indent="0" lvl="0" marL="457200" rtl="0" algn="l">
              <a:spcBef>
                <a:spcPts val="0"/>
              </a:spcBef>
              <a:spcAft>
                <a:spcPts val="0"/>
              </a:spcAft>
              <a:buNone/>
            </a:pPr>
            <a:r>
              <a:t/>
            </a:r>
            <a:endParaRPr b="1" sz="1600">
              <a:solidFill>
                <a:srgbClr val="01486B"/>
              </a:solidFill>
              <a:latin typeface="Barlow"/>
              <a:ea typeface="Barlow"/>
              <a:cs typeface="Barlow"/>
              <a:sym typeface="Barlow"/>
            </a:endParaRPr>
          </a:p>
          <a:p>
            <a:pPr indent="-330200" lvl="0" marL="457200" rtl="0" algn="l">
              <a:spcBef>
                <a:spcPts val="0"/>
              </a:spcBef>
              <a:spcAft>
                <a:spcPts val="0"/>
              </a:spcAft>
              <a:buClr>
                <a:srgbClr val="01486B"/>
              </a:buClr>
              <a:buSzPts val="1600"/>
              <a:buFont typeface="Barlow"/>
              <a:buChar char="●"/>
            </a:pPr>
            <a:r>
              <a:rPr b="1" lang="en" sz="1600">
                <a:solidFill>
                  <a:srgbClr val="01486B"/>
                </a:solidFill>
                <a:latin typeface="Barlow"/>
                <a:ea typeface="Barlow"/>
                <a:cs typeface="Barlow"/>
                <a:sym typeface="Barlow"/>
              </a:rPr>
              <a:t>What instrument do you hear that we talked about earlier?</a:t>
            </a:r>
            <a:endParaRPr b="1" sz="1600">
              <a:solidFill>
                <a:srgbClr val="01486B"/>
              </a:solidFill>
              <a:latin typeface="Barlow"/>
              <a:ea typeface="Barlow"/>
              <a:cs typeface="Barlow"/>
              <a:sym typeface="Barlow"/>
            </a:endParaRPr>
          </a:p>
        </p:txBody>
      </p:sp>
      <p:sp>
        <p:nvSpPr>
          <p:cNvPr id="199" name="Google Shape;199;p13"/>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 Booker T. and the MGs!</a:t>
            </a:r>
            <a:endParaRPr/>
          </a:p>
        </p:txBody>
      </p:sp>
      <p:grpSp>
        <p:nvGrpSpPr>
          <p:cNvPr id="200" name="Google Shape;200;p13"/>
          <p:cNvGrpSpPr/>
          <p:nvPr/>
        </p:nvGrpSpPr>
        <p:grpSpPr>
          <a:xfrm>
            <a:off x="4801975" y="667300"/>
            <a:ext cx="3876300" cy="2182601"/>
            <a:chOff x="4768100" y="677375"/>
            <a:chExt cx="3876300" cy="2182601"/>
          </a:xfrm>
        </p:grpSpPr>
        <p:pic>
          <p:nvPicPr>
            <p:cNvPr id="201" name="Google Shape;201;p13" title="MM-BOOKERT-TH.jpg">
              <a:hlinkClick action="ppaction://hlinkshowjump?jump=nextslide"/>
            </p:cNvPr>
            <p:cNvPicPr preferRelativeResize="0"/>
            <p:nvPr/>
          </p:nvPicPr>
          <p:blipFill>
            <a:blip r:embed="rId3">
              <a:alphaModFix/>
            </a:blip>
            <a:stretch>
              <a:fillRect/>
            </a:stretch>
          </p:blipFill>
          <p:spPr>
            <a:xfrm>
              <a:off x="4768100" y="677375"/>
              <a:ext cx="3876300" cy="2182601"/>
            </a:xfrm>
            <a:prstGeom prst="rect">
              <a:avLst/>
            </a:prstGeom>
            <a:noFill/>
            <a:ln cap="flat" cmpd="sng" w="76200">
              <a:solidFill>
                <a:schemeClr val="accent6"/>
              </a:solidFill>
              <a:prstDash val="solid"/>
              <a:round/>
              <a:headEnd len="sm" w="sm" type="none"/>
              <a:tailEnd len="sm" w="sm" type="none"/>
            </a:ln>
          </p:spPr>
        </p:pic>
        <p:sp>
          <p:nvSpPr>
            <p:cNvPr id="202" name="Google Shape;202;p13">
              <a:hlinkClick action="ppaction://hlinkshowjump?jump=nextslide"/>
            </p:cNvPr>
            <p:cNvSpPr/>
            <p:nvPr/>
          </p:nvSpPr>
          <p:spPr>
            <a:xfrm rot="5400000">
              <a:off x="6596875" y="1647572"/>
              <a:ext cx="286504" cy="242221"/>
            </a:xfrm>
            <a:prstGeom prst="flowChartExtract">
              <a:avLst/>
            </a:prstGeom>
            <a:solidFill>
              <a:srgbClr val="01486B"/>
            </a:solidFill>
            <a:ln cap="flat" cmpd="sng" w="28575">
              <a:solidFill>
                <a:srgbClr val="47C5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28fa618a757_0_27" title="MM-BookerT.mp4">
            <a:hlinkClick r:id="rId3"/>
          </p:cNvPr>
          <p:cNvPicPr preferRelativeResize="0"/>
          <p:nvPr/>
        </p:nvPicPr>
        <p:blipFill>
          <a:blip r:embed="rId4">
            <a:alphaModFix/>
          </a:blip>
          <a:stretch>
            <a:fillRect/>
          </a:stretch>
        </p:blipFill>
        <p:spPr>
          <a:xfrm>
            <a:off x="1173113" y="529500"/>
            <a:ext cx="6797774" cy="3823751"/>
          </a:xfrm>
          <a:prstGeom prst="rect">
            <a:avLst/>
          </a:prstGeom>
          <a:noFill/>
          <a:ln cap="flat" cmpd="sng" w="76200">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nvSpPr>
        <p:spPr>
          <a:xfrm>
            <a:off x="5219681" y="3061365"/>
            <a:ext cx="1164000" cy="3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chemeClr val="dk2"/>
                </a:solidFill>
                <a:latin typeface="Barlow Medium"/>
                <a:ea typeface="Barlow Medium"/>
                <a:cs typeface="Barlow Medium"/>
                <a:sym typeface="Barlow Medium"/>
              </a:rPr>
              <a:t>claves</a:t>
            </a:r>
            <a:endParaRPr i="0" sz="1800" u="none" cap="none" strike="noStrike">
              <a:solidFill>
                <a:schemeClr val="dk2"/>
              </a:solidFill>
              <a:latin typeface="Barlow Medium"/>
              <a:ea typeface="Barlow Medium"/>
              <a:cs typeface="Barlow Medium"/>
              <a:sym typeface="Barlow Medium"/>
            </a:endParaRPr>
          </a:p>
        </p:txBody>
      </p:sp>
      <p:sp>
        <p:nvSpPr>
          <p:cNvPr id="213" name="Google Shape;213;p14"/>
          <p:cNvSpPr txBox="1"/>
          <p:nvPr/>
        </p:nvSpPr>
        <p:spPr>
          <a:xfrm>
            <a:off x="5219681" y="3891618"/>
            <a:ext cx="1336800" cy="3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chemeClr val="dk2"/>
                </a:solidFill>
                <a:latin typeface="Barlow Medium"/>
                <a:ea typeface="Barlow Medium"/>
                <a:cs typeface="Barlow Medium"/>
                <a:sym typeface="Barlow Medium"/>
              </a:rPr>
              <a:t>shakers</a:t>
            </a:r>
            <a:endParaRPr i="0" sz="1800" u="none" cap="none" strike="noStrike">
              <a:solidFill>
                <a:schemeClr val="dk2"/>
              </a:solidFill>
              <a:latin typeface="Barlow Medium"/>
              <a:ea typeface="Barlow Medium"/>
              <a:cs typeface="Barlow Medium"/>
              <a:sym typeface="Barlow Medium"/>
            </a:endParaRPr>
          </a:p>
        </p:txBody>
      </p:sp>
      <p:sp>
        <p:nvSpPr>
          <p:cNvPr id="214" name="Google Shape;214;p14"/>
          <p:cNvSpPr txBox="1"/>
          <p:nvPr>
            <p:ph idx="1" type="body"/>
          </p:nvPr>
        </p:nvSpPr>
        <p:spPr>
          <a:xfrm>
            <a:off x="524775" y="1152475"/>
            <a:ext cx="4047300" cy="30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lang="en" sz="1300">
                <a:latin typeface="Barlow Medium"/>
                <a:ea typeface="Barlow Medium"/>
                <a:cs typeface="Barlow Medium"/>
                <a:sym typeface="Barlow Medium"/>
              </a:rPr>
              <a:t>You are going to join this funk band and play some ostinatos!</a:t>
            </a:r>
            <a:endParaRPr sz="1300"/>
          </a:p>
          <a:p>
            <a:pPr indent="0" lvl="0" marL="0" rtl="0" algn="l">
              <a:lnSpc>
                <a:spcPct val="80000"/>
              </a:lnSpc>
              <a:spcBef>
                <a:spcPts val="1200"/>
              </a:spcBef>
              <a:spcAft>
                <a:spcPts val="0"/>
              </a:spcAft>
              <a:buClr>
                <a:schemeClr val="dk1"/>
              </a:buClr>
              <a:buSzPts val="1665"/>
              <a:buFont typeface="Arial"/>
              <a:buNone/>
            </a:pPr>
            <a:r>
              <a:rPr lang="en" sz="1464"/>
              <a:t>An </a:t>
            </a:r>
            <a:r>
              <a:rPr b="1" lang="en" sz="1464">
                <a:solidFill>
                  <a:srgbClr val="01486B"/>
                </a:solidFill>
              </a:rPr>
              <a:t>ostinato</a:t>
            </a:r>
            <a:r>
              <a:rPr lang="en" sz="1464"/>
              <a:t> is a pattern that repeats.</a:t>
            </a:r>
            <a:endParaRPr sz="1464"/>
          </a:p>
          <a:p>
            <a:pPr indent="0" lvl="0" marL="0" rtl="0" algn="l">
              <a:lnSpc>
                <a:spcPct val="80000"/>
              </a:lnSpc>
              <a:spcBef>
                <a:spcPts val="0"/>
              </a:spcBef>
              <a:spcAft>
                <a:spcPts val="0"/>
              </a:spcAft>
              <a:buClr>
                <a:schemeClr val="dk1"/>
              </a:buClr>
              <a:buSzPts val="605"/>
              <a:buFont typeface="Arial"/>
              <a:buNone/>
            </a:pPr>
            <a:r>
              <a:rPr lang="en" sz="1464"/>
              <a:t>An </a:t>
            </a:r>
            <a:r>
              <a:rPr b="1" lang="en" sz="1464">
                <a:solidFill>
                  <a:schemeClr val="accent2"/>
                </a:solidFill>
              </a:rPr>
              <a:t>ostinato</a:t>
            </a:r>
            <a:r>
              <a:rPr lang="en" sz="1464"/>
              <a:t> is a pattern that repeats.</a:t>
            </a:r>
            <a:endParaRPr sz="1464"/>
          </a:p>
          <a:p>
            <a:pPr indent="0" lvl="0" marL="0" rtl="0" algn="l">
              <a:lnSpc>
                <a:spcPct val="80000"/>
              </a:lnSpc>
              <a:spcBef>
                <a:spcPts val="0"/>
              </a:spcBef>
              <a:spcAft>
                <a:spcPts val="0"/>
              </a:spcAft>
              <a:buClr>
                <a:schemeClr val="dk1"/>
              </a:buClr>
              <a:buSzPts val="605"/>
              <a:buFont typeface="Arial"/>
              <a:buNone/>
            </a:pPr>
            <a:r>
              <a:rPr lang="en" sz="1464"/>
              <a:t>An </a:t>
            </a:r>
            <a:r>
              <a:rPr b="1" lang="en" sz="1464">
                <a:solidFill>
                  <a:schemeClr val="accent1"/>
                </a:solidFill>
              </a:rPr>
              <a:t>ostinato</a:t>
            </a:r>
            <a:r>
              <a:rPr lang="en" sz="1464"/>
              <a:t> is a pattern that repeats.</a:t>
            </a:r>
            <a:endParaRPr sz="1464"/>
          </a:p>
          <a:p>
            <a:pPr indent="0" lvl="0" marL="0" rtl="0" algn="l">
              <a:lnSpc>
                <a:spcPct val="80000"/>
              </a:lnSpc>
              <a:spcBef>
                <a:spcPts val="0"/>
              </a:spcBef>
              <a:spcAft>
                <a:spcPts val="0"/>
              </a:spcAft>
              <a:buClr>
                <a:schemeClr val="dk1"/>
              </a:buClr>
              <a:buSzPts val="605"/>
              <a:buFont typeface="Arial"/>
              <a:buNone/>
            </a:pPr>
            <a:r>
              <a:rPr lang="en" sz="1464"/>
              <a:t>An </a:t>
            </a:r>
            <a:r>
              <a:rPr b="1" lang="en" sz="1464">
                <a:solidFill>
                  <a:schemeClr val="accent2"/>
                </a:solidFill>
              </a:rPr>
              <a:t>ostinato</a:t>
            </a:r>
            <a:r>
              <a:rPr lang="en" sz="1464"/>
              <a:t> is a pattern that repeats.</a:t>
            </a:r>
            <a:endParaRPr sz="1464"/>
          </a:p>
          <a:p>
            <a:pPr indent="0" lvl="0" marL="0" rtl="0" algn="l">
              <a:lnSpc>
                <a:spcPct val="80000"/>
              </a:lnSpc>
              <a:spcBef>
                <a:spcPts val="0"/>
              </a:spcBef>
              <a:spcAft>
                <a:spcPts val="0"/>
              </a:spcAft>
              <a:buClr>
                <a:schemeClr val="dk1"/>
              </a:buClr>
              <a:buSzPts val="605"/>
              <a:buFont typeface="Arial"/>
              <a:buNone/>
            </a:pPr>
            <a:r>
              <a:rPr lang="en" sz="1464"/>
              <a:t>An </a:t>
            </a:r>
            <a:r>
              <a:rPr b="1" lang="en" sz="1464">
                <a:solidFill>
                  <a:schemeClr val="accent1"/>
                </a:solidFill>
              </a:rPr>
              <a:t>ostinato</a:t>
            </a:r>
            <a:r>
              <a:rPr lang="en" sz="1464"/>
              <a:t> is a pattern that repeats.</a:t>
            </a:r>
            <a:endParaRPr sz="1464"/>
          </a:p>
          <a:p>
            <a:pPr indent="0" lvl="0" marL="0" rtl="0" algn="l">
              <a:lnSpc>
                <a:spcPct val="80000"/>
              </a:lnSpc>
              <a:spcBef>
                <a:spcPts val="0"/>
              </a:spcBef>
              <a:spcAft>
                <a:spcPts val="0"/>
              </a:spcAft>
              <a:buClr>
                <a:schemeClr val="dk1"/>
              </a:buClr>
              <a:buSzPts val="605"/>
              <a:buFont typeface="Arial"/>
              <a:buNone/>
            </a:pPr>
            <a:r>
              <a:rPr lang="en" sz="1464"/>
              <a:t>An </a:t>
            </a:r>
            <a:r>
              <a:rPr b="1" lang="en" sz="1464">
                <a:solidFill>
                  <a:schemeClr val="accent2"/>
                </a:solidFill>
              </a:rPr>
              <a:t>ostinato</a:t>
            </a:r>
            <a:r>
              <a:rPr lang="en" sz="1464"/>
              <a:t> is a pattern that repeats.</a:t>
            </a:r>
            <a:endParaRPr sz="1200"/>
          </a:p>
          <a:p>
            <a:pPr indent="0" lvl="0" marL="0" rtl="0" algn="l">
              <a:spcBef>
                <a:spcPts val="0"/>
              </a:spcBef>
              <a:spcAft>
                <a:spcPts val="0"/>
              </a:spcAft>
              <a:buClr>
                <a:schemeClr val="dk1"/>
              </a:buClr>
              <a:buSzPts val="2800"/>
              <a:buFont typeface="Arial"/>
              <a:buNone/>
            </a:pPr>
            <a:r>
              <a:t/>
            </a:r>
            <a:endParaRPr sz="1300">
              <a:solidFill>
                <a:schemeClr val="dk1"/>
              </a:solidFill>
              <a:latin typeface="Barlow Medium"/>
              <a:ea typeface="Barlow Medium"/>
              <a:cs typeface="Barlow Medium"/>
              <a:sym typeface="Barlow Medium"/>
            </a:endParaRPr>
          </a:p>
          <a:p>
            <a:pPr indent="0" lvl="0" marL="0" rtl="0" algn="l">
              <a:lnSpc>
                <a:spcPct val="100000"/>
              </a:lnSpc>
              <a:spcBef>
                <a:spcPts val="1200"/>
              </a:spcBef>
              <a:spcAft>
                <a:spcPts val="0"/>
              </a:spcAft>
              <a:buSzPts val="852"/>
              <a:buNone/>
            </a:pPr>
            <a:r>
              <a:rPr lang="en" sz="1307">
                <a:latin typeface="Barlow Medium"/>
                <a:ea typeface="Barlow Medium"/>
                <a:cs typeface="Barlow Medium"/>
                <a:sym typeface="Barlow Medium"/>
              </a:rPr>
              <a:t>Choose the claves or shakers and play the corresponding ostinato pattern!  Remember ostinatos are a pattern that repeats, so keep the groove 🎵going!</a:t>
            </a:r>
            <a:endParaRPr sz="1307">
              <a:latin typeface="Barlow Medium"/>
              <a:ea typeface="Barlow Medium"/>
              <a:cs typeface="Barlow Medium"/>
              <a:sym typeface="Barlow Medium"/>
            </a:endParaRPr>
          </a:p>
        </p:txBody>
      </p:sp>
      <p:sp>
        <p:nvSpPr>
          <p:cNvPr id="215" name="Google Shape;215;p14"/>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Turn!</a:t>
            </a:r>
            <a:endParaRPr/>
          </a:p>
        </p:txBody>
      </p:sp>
      <p:grpSp>
        <p:nvGrpSpPr>
          <p:cNvPr id="216" name="Google Shape;216;p14"/>
          <p:cNvGrpSpPr/>
          <p:nvPr/>
        </p:nvGrpSpPr>
        <p:grpSpPr>
          <a:xfrm>
            <a:off x="4840288" y="541625"/>
            <a:ext cx="3876300" cy="2182601"/>
            <a:chOff x="4840288" y="541625"/>
            <a:chExt cx="3876300" cy="2182601"/>
          </a:xfrm>
        </p:grpSpPr>
        <p:pic>
          <p:nvPicPr>
            <p:cNvPr id="217" name="Google Shape;217;p14" title="MM-BOOKERT-TH.jpg">
              <a:hlinkClick action="ppaction://hlinkshowjump?jump=nextslide"/>
            </p:cNvPr>
            <p:cNvPicPr preferRelativeResize="0"/>
            <p:nvPr/>
          </p:nvPicPr>
          <p:blipFill>
            <a:blip r:embed="rId3">
              <a:alphaModFix/>
            </a:blip>
            <a:stretch>
              <a:fillRect/>
            </a:stretch>
          </p:blipFill>
          <p:spPr>
            <a:xfrm>
              <a:off x="4840288" y="541625"/>
              <a:ext cx="3876300" cy="2182601"/>
            </a:xfrm>
            <a:prstGeom prst="rect">
              <a:avLst/>
            </a:prstGeom>
            <a:noFill/>
            <a:ln cap="flat" cmpd="sng" w="76200">
              <a:solidFill>
                <a:schemeClr val="accent6"/>
              </a:solidFill>
              <a:prstDash val="solid"/>
              <a:round/>
              <a:headEnd len="sm" w="sm" type="none"/>
              <a:tailEnd len="sm" w="sm" type="none"/>
            </a:ln>
          </p:spPr>
        </p:pic>
        <p:sp>
          <p:nvSpPr>
            <p:cNvPr id="218" name="Google Shape;218;p14">
              <a:hlinkClick action="ppaction://hlinkshowjump?jump=nextslide"/>
            </p:cNvPr>
            <p:cNvSpPr/>
            <p:nvPr/>
          </p:nvSpPr>
          <p:spPr>
            <a:xfrm rot="5400000">
              <a:off x="6669062" y="1511822"/>
              <a:ext cx="286504" cy="242221"/>
            </a:xfrm>
            <a:prstGeom prst="flowChartExtract">
              <a:avLst/>
            </a:prstGeom>
            <a:solidFill>
              <a:srgbClr val="01486B"/>
            </a:solidFill>
            <a:ln cap="flat" cmpd="sng" w="28575">
              <a:solidFill>
                <a:srgbClr val="47C5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grpSp>
      <p:grpSp>
        <p:nvGrpSpPr>
          <p:cNvPr id="219" name="Google Shape;219;p14"/>
          <p:cNvGrpSpPr/>
          <p:nvPr/>
        </p:nvGrpSpPr>
        <p:grpSpPr>
          <a:xfrm>
            <a:off x="6668625" y="2987012"/>
            <a:ext cx="1336835" cy="579033"/>
            <a:chOff x="6668438" y="2918388"/>
            <a:chExt cx="1346938" cy="647616"/>
          </a:xfrm>
        </p:grpSpPr>
        <p:pic>
          <p:nvPicPr>
            <p:cNvPr id="220" name="Google Shape;220;p14"/>
            <p:cNvPicPr preferRelativeResize="0"/>
            <p:nvPr/>
          </p:nvPicPr>
          <p:blipFill>
            <a:blip r:embed="rId4">
              <a:alphaModFix/>
            </a:blip>
            <a:stretch>
              <a:fillRect/>
            </a:stretch>
          </p:blipFill>
          <p:spPr>
            <a:xfrm>
              <a:off x="7466338" y="2918388"/>
              <a:ext cx="219975" cy="632428"/>
            </a:xfrm>
            <a:prstGeom prst="rect">
              <a:avLst/>
            </a:prstGeom>
            <a:noFill/>
            <a:ln>
              <a:noFill/>
            </a:ln>
          </p:spPr>
        </p:pic>
        <p:pic>
          <p:nvPicPr>
            <p:cNvPr id="221" name="Google Shape;221;p14"/>
            <p:cNvPicPr preferRelativeResize="0"/>
            <p:nvPr/>
          </p:nvPicPr>
          <p:blipFill>
            <a:blip r:embed="rId5">
              <a:alphaModFix/>
            </a:blip>
            <a:stretch>
              <a:fillRect/>
            </a:stretch>
          </p:blipFill>
          <p:spPr>
            <a:xfrm flipH="1">
              <a:off x="7935200" y="2960269"/>
              <a:ext cx="80175" cy="579031"/>
            </a:xfrm>
            <a:prstGeom prst="rect">
              <a:avLst/>
            </a:prstGeom>
            <a:noFill/>
            <a:ln>
              <a:noFill/>
            </a:ln>
          </p:spPr>
        </p:pic>
        <p:pic>
          <p:nvPicPr>
            <p:cNvPr id="222" name="Google Shape;222;p14"/>
            <p:cNvPicPr preferRelativeResize="0"/>
            <p:nvPr/>
          </p:nvPicPr>
          <p:blipFill>
            <a:blip r:embed="rId5">
              <a:alphaModFix/>
            </a:blip>
            <a:stretch>
              <a:fillRect/>
            </a:stretch>
          </p:blipFill>
          <p:spPr>
            <a:xfrm flipH="1">
              <a:off x="7137300" y="2960282"/>
              <a:ext cx="80175" cy="579031"/>
            </a:xfrm>
            <a:prstGeom prst="rect">
              <a:avLst/>
            </a:prstGeom>
            <a:noFill/>
            <a:ln>
              <a:noFill/>
            </a:ln>
          </p:spPr>
        </p:pic>
        <p:pic>
          <p:nvPicPr>
            <p:cNvPr id="223" name="Google Shape;223;p14"/>
            <p:cNvPicPr preferRelativeResize="0"/>
            <p:nvPr/>
          </p:nvPicPr>
          <p:blipFill>
            <a:blip r:embed="rId4">
              <a:alphaModFix/>
            </a:blip>
            <a:stretch>
              <a:fillRect/>
            </a:stretch>
          </p:blipFill>
          <p:spPr>
            <a:xfrm>
              <a:off x="6668438" y="2933575"/>
              <a:ext cx="219975" cy="632428"/>
            </a:xfrm>
            <a:prstGeom prst="rect">
              <a:avLst/>
            </a:prstGeom>
            <a:noFill/>
            <a:ln>
              <a:noFill/>
            </a:ln>
          </p:spPr>
        </p:pic>
      </p:grpSp>
      <p:grpSp>
        <p:nvGrpSpPr>
          <p:cNvPr id="224" name="Google Shape;224;p14"/>
          <p:cNvGrpSpPr/>
          <p:nvPr/>
        </p:nvGrpSpPr>
        <p:grpSpPr>
          <a:xfrm>
            <a:off x="6738432" y="3798382"/>
            <a:ext cx="1382667" cy="579051"/>
            <a:chOff x="6738432" y="3798382"/>
            <a:chExt cx="1382667" cy="579051"/>
          </a:xfrm>
        </p:grpSpPr>
        <p:pic>
          <p:nvPicPr>
            <p:cNvPr id="225" name="Google Shape;225;p14"/>
            <p:cNvPicPr preferRelativeResize="0"/>
            <p:nvPr/>
          </p:nvPicPr>
          <p:blipFill>
            <a:blip r:embed="rId5">
              <a:alphaModFix/>
            </a:blip>
            <a:stretch>
              <a:fillRect/>
            </a:stretch>
          </p:blipFill>
          <p:spPr>
            <a:xfrm flipH="1">
              <a:off x="7137300" y="3828825"/>
              <a:ext cx="72774" cy="525575"/>
            </a:xfrm>
            <a:prstGeom prst="rect">
              <a:avLst/>
            </a:prstGeom>
            <a:noFill/>
            <a:ln>
              <a:noFill/>
            </a:ln>
          </p:spPr>
        </p:pic>
        <p:grpSp>
          <p:nvGrpSpPr>
            <p:cNvPr id="226" name="Google Shape;226;p14"/>
            <p:cNvGrpSpPr/>
            <p:nvPr/>
          </p:nvGrpSpPr>
          <p:grpSpPr>
            <a:xfrm>
              <a:off x="6738432" y="3798382"/>
              <a:ext cx="1382667" cy="579051"/>
              <a:chOff x="6738350" y="3744988"/>
              <a:chExt cx="1416813" cy="632428"/>
            </a:xfrm>
          </p:grpSpPr>
          <p:pic>
            <p:nvPicPr>
              <p:cNvPr id="227" name="Google Shape;227;p14"/>
              <p:cNvPicPr preferRelativeResize="0"/>
              <p:nvPr/>
            </p:nvPicPr>
            <p:blipFill>
              <a:blip r:embed="rId5">
                <a:alphaModFix/>
              </a:blip>
              <a:stretch>
                <a:fillRect/>
              </a:stretch>
            </p:blipFill>
            <p:spPr>
              <a:xfrm flipH="1">
                <a:off x="6738350" y="3775344"/>
                <a:ext cx="80175" cy="579031"/>
              </a:xfrm>
              <a:prstGeom prst="rect">
                <a:avLst/>
              </a:prstGeom>
              <a:noFill/>
              <a:ln>
                <a:noFill/>
              </a:ln>
            </p:spPr>
          </p:pic>
          <p:pic>
            <p:nvPicPr>
              <p:cNvPr id="228" name="Google Shape;228;p14"/>
              <p:cNvPicPr preferRelativeResize="0"/>
              <p:nvPr/>
            </p:nvPicPr>
            <p:blipFill>
              <a:blip r:embed="rId4">
                <a:alphaModFix/>
              </a:blip>
              <a:stretch>
                <a:fillRect/>
              </a:stretch>
            </p:blipFill>
            <p:spPr>
              <a:xfrm>
                <a:off x="7466338" y="3744988"/>
                <a:ext cx="219975" cy="632428"/>
              </a:xfrm>
              <a:prstGeom prst="rect">
                <a:avLst/>
              </a:prstGeom>
              <a:noFill/>
              <a:ln>
                <a:noFill/>
              </a:ln>
            </p:spPr>
          </p:pic>
          <p:pic>
            <p:nvPicPr>
              <p:cNvPr id="229" name="Google Shape;229;p14"/>
              <p:cNvPicPr preferRelativeResize="0"/>
              <p:nvPr/>
            </p:nvPicPr>
            <p:blipFill>
              <a:blip r:embed="rId4">
                <a:alphaModFix/>
              </a:blip>
              <a:stretch>
                <a:fillRect/>
              </a:stretch>
            </p:blipFill>
            <p:spPr>
              <a:xfrm>
                <a:off x="7935188" y="3744988"/>
                <a:ext cx="219975" cy="632428"/>
              </a:xfrm>
              <a:prstGeom prst="rect">
                <a:avLst/>
              </a:prstGeom>
              <a:noFill/>
              <a:ln>
                <a:noFill/>
              </a:ln>
            </p:spPr>
          </p:pic>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g28fa618a757_0_40" title="MM-BookerT.mp4">
            <a:hlinkClick r:id="rId3"/>
          </p:cNvPr>
          <p:cNvPicPr preferRelativeResize="0"/>
          <p:nvPr/>
        </p:nvPicPr>
        <p:blipFill>
          <a:blip r:embed="rId4">
            <a:alphaModFix/>
          </a:blip>
          <a:stretch>
            <a:fillRect/>
          </a:stretch>
        </p:blipFill>
        <p:spPr>
          <a:xfrm>
            <a:off x="365800" y="839121"/>
            <a:ext cx="5609976" cy="3155628"/>
          </a:xfrm>
          <a:prstGeom prst="rect">
            <a:avLst/>
          </a:prstGeom>
          <a:noFill/>
          <a:ln cap="flat" cmpd="sng" w="76200">
            <a:solidFill>
              <a:schemeClr val="accent6"/>
            </a:solidFill>
            <a:prstDash val="solid"/>
            <a:round/>
            <a:headEnd len="sm" w="sm" type="none"/>
            <a:tailEnd len="sm" w="sm" type="none"/>
          </a:ln>
        </p:spPr>
      </p:pic>
      <p:sp>
        <p:nvSpPr>
          <p:cNvPr id="235" name="Google Shape;235;g28fa618a757_0_40"/>
          <p:cNvSpPr txBox="1"/>
          <p:nvPr/>
        </p:nvSpPr>
        <p:spPr>
          <a:xfrm>
            <a:off x="6149381" y="1654003"/>
            <a:ext cx="1164000" cy="3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chemeClr val="dk2"/>
                </a:solidFill>
                <a:latin typeface="Barlow Medium"/>
                <a:ea typeface="Barlow Medium"/>
                <a:cs typeface="Barlow Medium"/>
                <a:sym typeface="Barlow Medium"/>
              </a:rPr>
              <a:t>claves</a:t>
            </a:r>
            <a:endParaRPr i="0" sz="1800" u="none" cap="none" strike="noStrike">
              <a:solidFill>
                <a:schemeClr val="dk2"/>
              </a:solidFill>
              <a:latin typeface="Barlow Medium"/>
              <a:ea typeface="Barlow Medium"/>
              <a:cs typeface="Barlow Medium"/>
              <a:sym typeface="Barlow Medium"/>
            </a:endParaRPr>
          </a:p>
        </p:txBody>
      </p:sp>
      <p:sp>
        <p:nvSpPr>
          <p:cNvPr id="236" name="Google Shape;236;g28fa618a757_0_40"/>
          <p:cNvSpPr txBox="1"/>
          <p:nvPr/>
        </p:nvSpPr>
        <p:spPr>
          <a:xfrm>
            <a:off x="6149381" y="2726405"/>
            <a:ext cx="1336800" cy="3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chemeClr val="dk2"/>
                </a:solidFill>
                <a:latin typeface="Barlow Medium"/>
                <a:ea typeface="Barlow Medium"/>
                <a:cs typeface="Barlow Medium"/>
                <a:sym typeface="Barlow Medium"/>
              </a:rPr>
              <a:t>shakers</a:t>
            </a:r>
            <a:endParaRPr i="0" sz="1800" u="none" cap="none" strike="noStrike">
              <a:solidFill>
                <a:schemeClr val="dk2"/>
              </a:solidFill>
              <a:latin typeface="Barlow Medium"/>
              <a:ea typeface="Barlow Medium"/>
              <a:cs typeface="Barlow Medium"/>
              <a:sym typeface="Barlow Medium"/>
            </a:endParaRPr>
          </a:p>
        </p:txBody>
      </p:sp>
      <p:grpSp>
        <p:nvGrpSpPr>
          <p:cNvPr id="237" name="Google Shape;237;g28fa618a757_0_40"/>
          <p:cNvGrpSpPr/>
          <p:nvPr/>
        </p:nvGrpSpPr>
        <p:grpSpPr>
          <a:xfrm>
            <a:off x="7265657" y="2610132"/>
            <a:ext cx="1382667" cy="579051"/>
            <a:chOff x="6738350" y="3744988"/>
            <a:chExt cx="1416813" cy="632428"/>
          </a:xfrm>
        </p:grpSpPr>
        <p:pic>
          <p:nvPicPr>
            <p:cNvPr id="238" name="Google Shape;238;g28fa618a757_0_40"/>
            <p:cNvPicPr preferRelativeResize="0"/>
            <p:nvPr/>
          </p:nvPicPr>
          <p:blipFill>
            <a:blip r:embed="rId5">
              <a:alphaModFix/>
            </a:blip>
            <a:stretch>
              <a:fillRect/>
            </a:stretch>
          </p:blipFill>
          <p:spPr>
            <a:xfrm flipH="1">
              <a:off x="6738350" y="3775344"/>
              <a:ext cx="80175" cy="579031"/>
            </a:xfrm>
            <a:prstGeom prst="rect">
              <a:avLst/>
            </a:prstGeom>
            <a:noFill/>
            <a:ln>
              <a:noFill/>
            </a:ln>
          </p:spPr>
        </p:pic>
        <p:pic>
          <p:nvPicPr>
            <p:cNvPr id="239" name="Google Shape;239;g28fa618a757_0_40"/>
            <p:cNvPicPr preferRelativeResize="0"/>
            <p:nvPr/>
          </p:nvPicPr>
          <p:blipFill>
            <a:blip r:embed="rId6">
              <a:alphaModFix/>
            </a:blip>
            <a:stretch>
              <a:fillRect/>
            </a:stretch>
          </p:blipFill>
          <p:spPr>
            <a:xfrm>
              <a:off x="7466338" y="3744988"/>
              <a:ext cx="219975" cy="632428"/>
            </a:xfrm>
            <a:prstGeom prst="rect">
              <a:avLst/>
            </a:prstGeom>
            <a:noFill/>
            <a:ln>
              <a:noFill/>
            </a:ln>
          </p:spPr>
        </p:pic>
        <p:pic>
          <p:nvPicPr>
            <p:cNvPr id="240" name="Google Shape;240;g28fa618a757_0_40"/>
            <p:cNvPicPr preferRelativeResize="0"/>
            <p:nvPr/>
          </p:nvPicPr>
          <p:blipFill>
            <a:blip r:embed="rId6">
              <a:alphaModFix/>
            </a:blip>
            <a:stretch>
              <a:fillRect/>
            </a:stretch>
          </p:blipFill>
          <p:spPr>
            <a:xfrm>
              <a:off x="7935188" y="3744988"/>
              <a:ext cx="219975" cy="632428"/>
            </a:xfrm>
            <a:prstGeom prst="rect">
              <a:avLst/>
            </a:prstGeom>
            <a:noFill/>
            <a:ln>
              <a:noFill/>
            </a:ln>
          </p:spPr>
        </p:pic>
      </p:grpSp>
      <p:grpSp>
        <p:nvGrpSpPr>
          <p:cNvPr id="241" name="Google Shape;241;g28fa618a757_0_40"/>
          <p:cNvGrpSpPr/>
          <p:nvPr/>
        </p:nvGrpSpPr>
        <p:grpSpPr>
          <a:xfrm>
            <a:off x="7265657" y="2610132"/>
            <a:ext cx="1382667" cy="579051"/>
            <a:chOff x="6738432" y="3798382"/>
            <a:chExt cx="1382667" cy="579051"/>
          </a:xfrm>
        </p:grpSpPr>
        <p:pic>
          <p:nvPicPr>
            <p:cNvPr id="242" name="Google Shape;242;g28fa618a757_0_40"/>
            <p:cNvPicPr preferRelativeResize="0"/>
            <p:nvPr/>
          </p:nvPicPr>
          <p:blipFill>
            <a:blip r:embed="rId5">
              <a:alphaModFix/>
            </a:blip>
            <a:stretch>
              <a:fillRect/>
            </a:stretch>
          </p:blipFill>
          <p:spPr>
            <a:xfrm flipH="1">
              <a:off x="7137300" y="3828825"/>
              <a:ext cx="72774" cy="525575"/>
            </a:xfrm>
            <a:prstGeom prst="rect">
              <a:avLst/>
            </a:prstGeom>
            <a:noFill/>
            <a:ln>
              <a:noFill/>
            </a:ln>
          </p:spPr>
        </p:pic>
        <p:grpSp>
          <p:nvGrpSpPr>
            <p:cNvPr id="243" name="Google Shape;243;g28fa618a757_0_40"/>
            <p:cNvGrpSpPr/>
            <p:nvPr/>
          </p:nvGrpSpPr>
          <p:grpSpPr>
            <a:xfrm>
              <a:off x="6738432" y="3798382"/>
              <a:ext cx="1382667" cy="579051"/>
              <a:chOff x="6738350" y="3744988"/>
              <a:chExt cx="1416813" cy="632428"/>
            </a:xfrm>
          </p:grpSpPr>
          <p:pic>
            <p:nvPicPr>
              <p:cNvPr id="244" name="Google Shape;244;g28fa618a757_0_40"/>
              <p:cNvPicPr preferRelativeResize="0"/>
              <p:nvPr/>
            </p:nvPicPr>
            <p:blipFill>
              <a:blip r:embed="rId5">
                <a:alphaModFix/>
              </a:blip>
              <a:stretch>
                <a:fillRect/>
              </a:stretch>
            </p:blipFill>
            <p:spPr>
              <a:xfrm flipH="1">
                <a:off x="6738350" y="3775344"/>
                <a:ext cx="80175" cy="579031"/>
              </a:xfrm>
              <a:prstGeom prst="rect">
                <a:avLst/>
              </a:prstGeom>
              <a:noFill/>
              <a:ln>
                <a:noFill/>
              </a:ln>
            </p:spPr>
          </p:pic>
          <p:pic>
            <p:nvPicPr>
              <p:cNvPr id="245" name="Google Shape;245;g28fa618a757_0_40"/>
              <p:cNvPicPr preferRelativeResize="0"/>
              <p:nvPr/>
            </p:nvPicPr>
            <p:blipFill>
              <a:blip r:embed="rId6">
                <a:alphaModFix/>
              </a:blip>
              <a:stretch>
                <a:fillRect/>
              </a:stretch>
            </p:blipFill>
            <p:spPr>
              <a:xfrm>
                <a:off x="7466338" y="3744988"/>
                <a:ext cx="219975" cy="632428"/>
              </a:xfrm>
              <a:prstGeom prst="rect">
                <a:avLst/>
              </a:prstGeom>
              <a:noFill/>
              <a:ln>
                <a:noFill/>
              </a:ln>
            </p:spPr>
          </p:pic>
          <p:pic>
            <p:nvPicPr>
              <p:cNvPr id="246" name="Google Shape;246;g28fa618a757_0_40"/>
              <p:cNvPicPr preferRelativeResize="0"/>
              <p:nvPr/>
            </p:nvPicPr>
            <p:blipFill>
              <a:blip r:embed="rId6">
                <a:alphaModFix/>
              </a:blip>
              <a:stretch>
                <a:fillRect/>
              </a:stretch>
            </p:blipFill>
            <p:spPr>
              <a:xfrm>
                <a:off x="7935188" y="3744988"/>
                <a:ext cx="219975" cy="632428"/>
              </a:xfrm>
              <a:prstGeom prst="rect">
                <a:avLst/>
              </a:prstGeom>
              <a:noFill/>
              <a:ln>
                <a:noFill/>
              </a:ln>
            </p:spPr>
          </p:pic>
        </p:grpSp>
      </p:grpSp>
      <p:grpSp>
        <p:nvGrpSpPr>
          <p:cNvPr id="247" name="Google Shape;247;g28fa618a757_0_40"/>
          <p:cNvGrpSpPr/>
          <p:nvPr/>
        </p:nvGrpSpPr>
        <p:grpSpPr>
          <a:xfrm>
            <a:off x="7226975" y="1537737"/>
            <a:ext cx="1336835" cy="579033"/>
            <a:chOff x="6668438" y="2918388"/>
            <a:chExt cx="1346938" cy="647616"/>
          </a:xfrm>
        </p:grpSpPr>
        <p:pic>
          <p:nvPicPr>
            <p:cNvPr id="248" name="Google Shape;248;g28fa618a757_0_40"/>
            <p:cNvPicPr preferRelativeResize="0"/>
            <p:nvPr/>
          </p:nvPicPr>
          <p:blipFill>
            <a:blip r:embed="rId6">
              <a:alphaModFix/>
            </a:blip>
            <a:stretch>
              <a:fillRect/>
            </a:stretch>
          </p:blipFill>
          <p:spPr>
            <a:xfrm>
              <a:off x="7466338" y="2918388"/>
              <a:ext cx="219975" cy="632428"/>
            </a:xfrm>
            <a:prstGeom prst="rect">
              <a:avLst/>
            </a:prstGeom>
            <a:noFill/>
            <a:ln>
              <a:noFill/>
            </a:ln>
          </p:spPr>
        </p:pic>
        <p:pic>
          <p:nvPicPr>
            <p:cNvPr id="249" name="Google Shape;249;g28fa618a757_0_40"/>
            <p:cNvPicPr preferRelativeResize="0"/>
            <p:nvPr/>
          </p:nvPicPr>
          <p:blipFill>
            <a:blip r:embed="rId5">
              <a:alphaModFix/>
            </a:blip>
            <a:stretch>
              <a:fillRect/>
            </a:stretch>
          </p:blipFill>
          <p:spPr>
            <a:xfrm flipH="1">
              <a:off x="7935200" y="2960269"/>
              <a:ext cx="80175" cy="579031"/>
            </a:xfrm>
            <a:prstGeom prst="rect">
              <a:avLst/>
            </a:prstGeom>
            <a:noFill/>
            <a:ln>
              <a:noFill/>
            </a:ln>
          </p:spPr>
        </p:pic>
        <p:pic>
          <p:nvPicPr>
            <p:cNvPr id="250" name="Google Shape;250;g28fa618a757_0_40"/>
            <p:cNvPicPr preferRelativeResize="0"/>
            <p:nvPr/>
          </p:nvPicPr>
          <p:blipFill>
            <a:blip r:embed="rId5">
              <a:alphaModFix/>
            </a:blip>
            <a:stretch>
              <a:fillRect/>
            </a:stretch>
          </p:blipFill>
          <p:spPr>
            <a:xfrm flipH="1">
              <a:off x="7137300" y="2960282"/>
              <a:ext cx="80175" cy="579031"/>
            </a:xfrm>
            <a:prstGeom prst="rect">
              <a:avLst/>
            </a:prstGeom>
            <a:noFill/>
            <a:ln>
              <a:noFill/>
            </a:ln>
          </p:spPr>
        </p:pic>
        <p:pic>
          <p:nvPicPr>
            <p:cNvPr id="251" name="Google Shape;251;g28fa618a757_0_40"/>
            <p:cNvPicPr preferRelativeResize="0"/>
            <p:nvPr/>
          </p:nvPicPr>
          <p:blipFill>
            <a:blip r:embed="rId6">
              <a:alphaModFix/>
            </a:blip>
            <a:stretch>
              <a:fillRect/>
            </a:stretch>
          </p:blipFill>
          <p:spPr>
            <a:xfrm>
              <a:off x="6668438" y="2933575"/>
              <a:ext cx="219975" cy="63242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txBox="1"/>
          <p:nvPr>
            <p:ph type="title"/>
          </p:nvPr>
        </p:nvSpPr>
        <p:spPr>
          <a:xfrm>
            <a:off x="524775" y="445025"/>
            <a:ext cx="81798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000"/>
              <a:t>Name that Instrument</a:t>
            </a:r>
            <a:endParaRPr sz="3000"/>
          </a:p>
        </p:txBody>
      </p:sp>
      <p:sp>
        <p:nvSpPr>
          <p:cNvPr id="257" name="Google Shape;257;p15"/>
          <p:cNvSpPr/>
          <p:nvPr/>
        </p:nvSpPr>
        <p:spPr>
          <a:xfrm>
            <a:off x="5532300" y="777575"/>
            <a:ext cx="2383800" cy="905100"/>
          </a:xfrm>
          <a:prstGeom prst="rect">
            <a:avLst/>
          </a:prstGeom>
          <a:solidFill>
            <a:srgbClr val="01486B"/>
          </a:solid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sp>
        <p:nvSpPr>
          <p:cNvPr id="258" name="Google Shape;258;p15"/>
          <p:cNvSpPr txBox="1"/>
          <p:nvPr>
            <p:ph idx="1" type="body"/>
          </p:nvPr>
        </p:nvSpPr>
        <p:spPr>
          <a:xfrm>
            <a:off x="524775" y="1152475"/>
            <a:ext cx="4879500" cy="304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you hear each of the samples, decide which instrument you hear. </a:t>
            </a:r>
            <a:endParaRPr/>
          </a:p>
          <a:p>
            <a:pPr indent="0" lvl="0" marL="0" rtl="0" algn="l">
              <a:spcBef>
                <a:spcPts val="1200"/>
              </a:spcBef>
              <a:spcAft>
                <a:spcPts val="0"/>
              </a:spcAft>
              <a:buNone/>
            </a:pPr>
            <a:r>
              <a:rPr lang="en"/>
              <a:t>Hold up the number of fingers!</a:t>
            </a:r>
            <a:endParaRPr/>
          </a:p>
          <a:p>
            <a:pPr indent="-355600" lvl="0" marL="457200" rtl="0" algn="l">
              <a:spcBef>
                <a:spcPts val="1200"/>
              </a:spcBef>
              <a:spcAft>
                <a:spcPts val="0"/>
              </a:spcAft>
              <a:buSzPts val="2000"/>
              <a:buAutoNum type="arabicPeriod"/>
            </a:pPr>
            <a:r>
              <a:rPr lang="en"/>
              <a:t>Piano</a:t>
            </a:r>
            <a:endParaRPr/>
          </a:p>
          <a:p>
            <a:pPr indent="-355600" lvl="0" marL="457200" rtl="0" algn="l">
              <a:spcBef>
                <a:spcPts val="0"/>
              </a:spcBef>
              <a:spcAft>
                <a:spcPts val="0"/>
              </a:spcAft>
              <a:buSzPts val="2000"/>
              <a:buAutoNum type="arabicPeriod"/>
            </a:pPr>
            <a:r>
              <a:rPr lang="en"/>
              <a:t>Electric Organ</a:t>
            </a:r>
            <a:endParaRPr/>
          </a:p>
          <a:p>
            <a:pPr indent="-355600" lvl="0" marL="457200" rtl="0" algn="l">
              <a:spcBef>
                <a:spcPts val="0"/>
              </a:spcBef>
              <a:spcAft>
                <a:spcPts val="0"/>
              </a:spcAft>
              <a:buSzPts val="2000"/>
              <a:buAutoNum type="arabicPeriod"/>
            </a:pPr>
            <a:r>
              <a:rPr lang="en"/>
              <a:t>Keyboard</a:t>
            </a:r>
            <a:endParaRPr/>
          </a:p>
        </p:txBody>
      </p:sp>
      <p:sp>
        <p:nvSpPr>
          <p:cNvPr id="259" name="Google Shape;259;p15"/>
          <p:cNvSpPr/>
          <p:nvPr/>
        </p:nvSpPr>
        <p:spPr>
          <a:xfrm>
            <a:off x="5532300" y="3221025"/>
            <a:ext cx="2383800" cy="905100"/>
          </a:xfrm>
          <a:prstGeom prst="rect">
            <a:avLst/>
          </a:prstGeom>
          <a:solidFill>
            <a:srgbClr val="01486B"/>
          </a:solid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sp>
        <p:nvSpPr>
          <p:cNvPr id="260" name="Google Shape;260;p15"/>
          <p:cNvSpPr/>
          <p:nvPr/>
        </p:nvSpPr>
        <p:spPr>
          <a:xfrm>
            <a:off x="5532300" y="1999300"/>
            <a:ext cx="2383800" cy="905100"/>
          </a:xfrm>
          <a:prstGeom prst="rect">
            <a:avLst/>
          </a:prstGeom>
          <a:solidFill>
            <a:srgbClr val="01486B"/>
          </a:solid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pic>
        <p:nvPicPr>
          <p:cNvPr id="261" name="Google Shape;261;p15" title="Booker T. Jones_ NPR Music Tiny Desk Concert (1).mp3">
            <a:hlinkClick r:id="rId3"/>
          </p:cNvPr>
          <p:cNvPicPr preferRelativeResize="0"/>
          <p:nvPr/>
        </p:nvPicPr>
        <p:blipFill>
          <a:blip r:embed="rId4">
            <a:alphaModFix/>
          </a:blip>
          <a:stretch>
            <a:fillRect/>
          </a:stretch>
        </p:blipFill>
        <p:spPr>
          <a:xfrm>
            <a:off x="6495600" y="988725"/>
            <a:ext cx="457200" cy="457200"/>
          </a:xfrm>
          <a:prstGeom prst="rect">
            <a:avLst/>
          </a:prstGeom>
          <a:noFill/>
          <a:ln>
            <a:noFill/>
          </a:ln>
        </p:spPr>
      </p:pic>
      <p:sp>
        <p:nvSpPr>
          <p:cNvPr id="262" name="Google Shape;262;p15"/>
          <p:cNvSpPr txBox="1"/>
          <p:nvPr/>
        </p:nvSpPr>
        <p:spPr>
          <a:xfrm>
            <a:off x="5751950" y="1418900"/>
            <a:ext cx="2046000" cy="1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chemeClr val="lt2"/>
                </a:solidFill>
                <a:latin typeface="Barlow Medium"/>
                <a:ea typeface="Barlow Medium"/>
                <a:cs typeface="Barlow Medium"/>
                <a:sym typeface="Barlow Medium"/>
              </a:rPr>
              <a:t>Booker T. Jones: NPR Music Tiny Desk Concert</a:t>
            </a:r>
            <a:endParaRPr sz="600">
              <a:solidFill>
                <a:schemeClr val="lt2"/>
              </a:solidFill>
              <a:latin typeface="Barlow Medium"/>
              <a:ea typeface="Barlow Medium"/>
              <a:cs typeface="Barlow Medium"/>
              <a:sym typeface="Barlow Medium"/>
            </a:endParaRPr>
          </a:p>
        </p:txBody>
      </p:sp>
      <p:pic>
        <p:nvPicPr>
          <p:cNvPr id="263" name="Google Shape;263;p15" title="5-12 Schumann_ Album For The Young,.mp3">
            <a:hlinkClick r:id="rId5"/>
          </p:cNvPr>
          <p:cNvPicPr preferRelativeResize="0"/>
          <p:nvPr/>
        </p:nvPicPr>
        <p:blipFill>
          <a:blip r:embed="rId4">
            <a:alphaModFix/>
          </a:blip>
          <a:stretch>
            <a:fillRect/>
          </a:stretch>
        </p:blipFill>
        <p:spPr>
          <a:xfrm>
            <a:off x="6495600" y="2193025"/>
            <a:ext cx="457200" cy="457200"/>
          </a:xfrm>
          <a:prstGeom prst="rect">
            <a:avLst/>
          </a:prstGeom>
          <a:noFill/>
          <a:ln>
            <a:noFill/>
          </a:ln>
        </p:spPr>
      </p:pic>
      <p:sp>
        <p:nvSpPr>
          <p:cNvPr id="264" name="Google Shape;264;p15"/>
          <p:cNvSpPr txBox="1"/>
          <p:nvPr/>
        </p:nvSpPr>
        <p:spPr>
          <a:xfrm>
            <a:off x="5751950" y="2629025"/>
            <a:ext cx="2046000" cy="1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chemeClr val="lt2"/>
                </a:solidFill>
                <a:latin typeface="Barlow Medium"/>
                <a:ea typeface="Barlow Medium"/>
                <a:cs typeface="Barlow Medium"/>
                <a:sym typeface="Barlow Medium"/>
              </a:rPr>
              <a:t>Schumann - Album for the Young</a:t>
            </a:r>
            <a:endParaRPr sz="600">
              <a:solidFill>
                <a:schemeClr val="lt2"/>
              </a:solidFill>
              <a:latin typeface="Barlow Medium"/>
              <a:ea typeface="Barlow Medium"/>
              <a:cs typeface="Barlow Medium"/>
              <a:sym typeface="Barlow Medium"/>
            </a:endParaRPr>
          </a:p>
        </p:txBody>
      </p:sp>
      <p:sp>
        <p:nvSpPr>
          <p:cNvPr id="265" name="Google Shape;265;p15"/>
          <p:cNvSpPr txBox="1"/>
          <p:nvPr/>
        </p:nvSpPr>
        <p:spPr>
          <a:xfrm>
            <a:off x="5701200" y="3839150"/>
            <a:ext cx="2046000" cy="1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chemeClr val="lt2"/>
                </a:solidFill>
                <a:latin typeface="Barlow Medium"/>
                <a:ea typeface="Barlow Medium"/>
                <a:cs typeface="Barlow Medium"/>
                <a:sym typeface="Barlow Medium"/>
              </a:rPr>
              <a:t>Dan Boughton - Beat It (Cover)</a:t>
            </a:r>
            <a:endParaRPr sz="600">
              <a:solidFill>
                <a:schemeClr val="lt2"/>
              </a:solidFill>
              <a:latin typeface="Barlow Medium"/>
              <a:ea typeface="Barlow Medium"/>
              <a:cs typeface="Barlow Medium"/>
              <a:sym typeface="Barlow Medium"/>
            </a:endParaRPr>
          </a:p>
        </p:txBody>
      </p:sp>
      <p:pic>
        <p:nvPicPr>
          <p:cNvPr id="266" name="Google Shape;266;p15" title="Michael Jackson - Beat It - Keyboard Cover - Dan Boughton.mp3">
            <a:hlinkClick r:id="rId6"/>
          </p:cNvPr>
          <p:cNvPicPr preferRelativeResize="0"/>
          <p:nvPr/>
        </p:nvPicPr>
        <p:blipFill>
          <a:blip r:embed="rId4">
            <a:alphaModFix/>
          </a:blip>
          <a:stretch>
            <a:fillRect/>
          </a:stretch>
        </p:blipFill>
        <p:spPr>
          <a:xfrm>
            <a:off x="6495600" y="3397325"/>
            <a:ext cx="457200" cy="457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f238ebb905_0_4"/>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386"/>
              <a:buFont typeface="Arial"/>
              <a:buNone/>
            </a:pPr>
            <a:r>
              <a:rPr lang="en" sz="3620">
                <a:solidFill>
                  <a:schemeClr val="accent1"/>
                </a:solidFill>
              </a:rPr>
              <a:t>Consider a Career in Music!</a:t>
            </a:r>
            <a:endParaRPr sz="4300">
              <a:solidFill>
                <a:schemeClr val="accent1"/>
              </a:solidFill>
              <a:latin typeface="Roboto"/>
              <a:ea typeface="Roboto"/>
              <a:cs typeface="Roboto"/>
              <a:sym typeface="Roboto"/>
            </a:endParaRPr>
          </a:p>
          <a:p>
            <a:pPr indent="0" lvl="0" marL="0" rtl="0" algn="l">
              <a:spcBef>
                <a:spcPts val="0"/>
              </a:spcBef>
              <a:spcAft>
                <a:spcPts val="0"/>
              </a:spcAft>
              <a:buNone/>
            </a:pPr>
            <a:r>
              <a:t/>
            </a:r>
            <a:endParaRPr/>
          </a:p>
        </p:txBody>
      </p:sp>
      <p:sp>
        <p:nvSpPr>
          <p:cNvPr id="272" name="Google Shape;272;g2f238ebb905_0_4"/>
          <p:cNvSpPr txBox="1"/>
          <p:nvPr>
            <p:ph idx="1" type="body"/>
          </p:nvPr>
        </p:nvSpPr>
        <p:spPr>
          <a:xfrm>
            <a:off x="524775" y="1152475"/>
            <a:ext cx="7930500" cy="304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What careers are related to the lesson we just completed?</a:t>
            </a:r>
            <a:endParaRPr/>
          </a:p>
          <a:p>
            <a:pPr indent="-342900" lvl="0" marL="457200" rtl="0" algn="l">
              <a:spcBef>
                <a:spcPts val="1200"/>
              </a:spcBef>
              <a:spcAft>
                <a:spcPts val="0"/>
              </a:spcAft>
              <a:buClr>
                <a:schemeClr val="dk1"/>
              </a:buClr>
              <a:buSzPts val="1800"/>
              <a:buFont typeface="Barlow"/>
              <a:buChar char="●"/>
            </a:pPr>
            <a:r>
              <a:rPr lang="en" sz="1800">
                <a:solidFill>
                  <a:schemeClr val="dk1"/>
                </a:solidFill>
                <a:latin typeface="Barlow"/>
                <a:ea typeface="Barlow"/>
                <a:cs typeface="Barlow"/>
                <a:sym typeface="Barlow"/>
              </a:rPr>
              <a:t>Piano/Organ/Keyboard Manufacturer</a:t>
            </a:r>
            <a:endParaRPr sz="1800">
              <a:solidFill>
                <a:schemeClr val="dk1"/>
              </a:solidFill>
              <a:latin typeface="Barlow"/>
              <a:ea typeface="Barlow"/>
              <a:cs typeface="Barlow"/>
              <a:sym typeface="Barlow"/>
            </a:endParaRPr>
          </a:p>
          <a:p>
            <a:pPr indent="-342900" lvl="0" marL="457200" rtl="0" algn="l">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Retailer</a:t>
            </a:r>
            <a:endParaRPr sz="1800">
              <a:solidFill>
                <a:schemeClr val="dk1"/>
              </a:solidFill>
              <a:latin typeface="Barlow"/>
              <a:ea typeface="Barlow"/>
              <a:cs typeface="Barlow"/>
              <a:sym typeface="Barlow"/>
            </a:endParaRPr>
          </a:p>
          <a:p>
            <a:pPr indent="-342900" lvl="0" marL="457200" rtl="0" algn="l">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Piano, Organ, Keyboard Teacher</a:t>
            </a:r>
            <a:endParaRPr sz="1800">
              <a:solidFill>
                <a:schemeClr val="dk1"/>
              </a:solidFill>
              <a:latin typeface="Barlow"/>
              <a:ea typeface="Barlow"/>
              <a:cs typeface="Barlow"/>
              <a:sym typeface="Barlow"/>
            </a:endParaRPr>
          </a:p>
          <a:p>
            <a:pPr indent="-342900" lvl="0" marL="457200" rtl="0" algn="l">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Piano, Organ, Keyboard Performer</a:t>
            </a:r>
            <a:endParaRPr sz="1800">
              <a:solidFill>
                <a:schemeClr val="dk1"/>
              </a:solidFill>
              <a:latin typeface="Barlow"/>
              <a:ea typeface="Barlow"/>
              <a:cs typeface="Barlow"/>
              <a:sym typeface="Barlow"/>
            </a:endParaRPr>
          </a:p>
          <a:p>
            <a:pPr indent="-342900" lvl="0" marL="457200" rtl="0" algn="l">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Engineer</a:t>
            </a:r>
            <a:endParaRPr sz="1800">
              <a:solidFill>
                <a:schemeClr val="dk1"/>
              </a:solidFill>
              <a:latin typeface="Barlow"/>
              <a:ea typeface="Barlow"/>
              <a:cs typeface="Barlow"/>
              <a:sym typeface="Barlow"/>
            </a:endParaRPr>
          </a:p>
          <a:p>
            <a:pPr indent="-342900" lvl="0" marL="457200" rtl="0" algn="l">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Marketer</a:t>
            </a:r>
            <a:endParaRPr sz="1800">
              <a:solidFill>
                <a:schemeClr val="dk1"/>
              </a:solidFill>
              <a:latin typeface="Barlow"/>
              <a:ea typeface="Barlow"/>
              <a:cs typeface="Barlow"/>
              <a:sym typeface="Barlow"/>
            </a:endParaRPr>
          </a:p>
          <a:p>
            <a:pPr indent="0" lvl="0" marL="0" rtl="0" algn="l">
              <a:spcBef>
                <a:spcPts val="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02a6b02278_0_0"/>
          <p:cNvPicPr preferRelativeResize="0"/>
          <p:nvPr/>
        </p:nvPicPr>
        <p:blipFill>
          <a:blip r:embed="rId3">
            <a:alphaModFix/>
          </a:blip>
          <a:stretch>
            <a:fillRect/>
          </a:stretch>
        </p:blipFill>
        <p:spPr>
          <a:xfrm>
            <a:off x="-59275" y="-33350"/>
            <a:ext cx="9203280" cy="5176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idx="1" type="body"/>
          </p:nvPr>
        </p:nvSpPr>
        <p:spPr>
          <a:xfrm>
            <a:off x="524775" y="1457275"/>
            <a:ext cx="7930500" cy="3046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2800"/>
              <a:buNone/>
            </a:pPr>
            <a:r>
              <a:t/>
            </a:r>
            <a:endParaRPr sz="2500"/>
          </a:p>
          <a:p>
            <a:pPr indent="0" lvl="0" marL="0" rtl="0" algn="ctr">
              <a:spcBef>
                <a:spcPts val="1200"/>
              </a:spcBef>
              <a:spcAft>
                <a:spcPts val="1200"/>
              </a:spcAft>
              <a:buSzPts val="2800"/>
              <a:buNone/>
            </a:pPr>
            <a:r>
              <a:rPr lang="en" sz="2500"/>
              <a:t>Share with your neighbor</a:t>
            </a:r>
            <a:endParaRPr/>
          </a:p>
        </p:txBody>
      </p:sp>
      <p:sp>
        <p:nvSpPr>
          <p:cNvPr id="75" name="Google Shape;75;p2"/>
          <p:cNvSpPr txBox="1"/>
          <p:nvPr>
            <p:ph type="title"/>
          </p:nvPr>
        </p:nvSpPr>
        <p:spPr>
          <a:xfrm>
            <a:off x="524775" y="938900"/>
            <a:ext cx="776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a:t>What do you and your family do </a:t>
            </a:r>
            <a:endParaRPr/>
          </a:p>
          <a:p>
            <a:pPr indent="0" lvl="0" marL="0" rtl="0" algn="ctr">
              <a:spcBef>
                <a:spcPts val="0"/>
              </a:spcBef>
              <a:spcAft>
                <a:spcPts val="0"/>
              </a:spcAft>
              <a:buSzPts val="990"/>
              <a:buNone/>
            </a:pPr>
            <a:r>
              <a:rPr lang="en"/>
              <a:t>together at home for fun?</a:t>
            </a:r>
            <a:endParaRPr sz="25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idx="1" type="body"/>
          </p:nvPr>
        </p:nvSpPr>
        <p:spPr>
          <a:xfrm>
            <a:off x="524775" y="1424525"/>
            <a:ext cx="7930500" cy="2741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2800"/>
              <a:buNone/>
            </a:pPr>
            <a:r>
              <a:t/>
            </a:r>
            <a:endParaRPr/>
          </a:p>
          <a:p>
            <a:pPr indent="0" lvl="0" marL="0" rtl="0" algn="l">
              <a:spcBef>
                <a:spcPts val="1200"/>
              </a:spcBef>
              <a:spcAft>
                <a:spcPts val="0"/>
              </a:spcAft>
              <a:buSzPts val="2800"/>
              <a:buNone/>
            </a:pPr>
            <a:r>
              <a:rPr lang="en"/>
              <a:t>Give a “thumbs up” if your family does the following:</a:t>
            </a:r>
            <a:endParaRPr/>
          </a:p>
          <a:p>
            <a:pPr indent="-355600" lvl="0" marL="457200" rtl="0" algn="l">
              <a:spcBef>
                <a:spcPts val="1200"/>
              </a:spcBef>
              <a:spcAft>
                <a:spcPts val="0"/>
              </a:spcAft>
              <a:buSzPts val="2000"/>
              <a:buChar char="●"/>
            </a:pPr>
            <a:r>
              <a:rPr lang="en"/>
              <a:t>Sing together</a:t>
            </a:r>
            <a:endParaRPr/>
          </a:p>
          <a:p>
            <a:pPr indent="-355600" lvl="0" marL="457200" rtl="0" algn="l">
              <a:spcBef>
                <a:spcPts val="0"/>
              </a:spcBef>
              <a:spcAft>
                <a:spcPts val="0"/>
              </a:spcAft>
              <a:buSzPts val="2000"/>
              <a:buChar char="●"/>
            </a:pPr>
            <a:r>
              <a:rPr lang="en"/>
              <a:t>Dance together</a:t>
            </a:r>
            <a:endParaRPr/>
          </a:p>
          <a:p>
            <a:pPr indent="-355600" lvl="0" marL="457200" rtl="0" algn="l">
              <a:spcBef>
                <a:spcPts val="0"/>
              </a:spcBef>
              <a:spcAft>
                <a:spcPts val="0"/>
              </a:spcAft>
              <a:buSzPts val="2000"/>
              <a:buChar char="●"/>
            </a:pPr>
            <a:r>
              <a:rPr lang="en"/>
              <a:t>Play instruments together</a:t>
            </a:r>
            <a:endParaRPr sz="2500"/>
          </a:p>
        </p:txBody>
      </p:sp>
      <p:sp>
        <p:nvSpPr>
          <p:cNvPr id="81" name="Google Shape;81;p3"/>
          <p:cNvSpPr txBox="1"/>
          <p:nvPr>
            <p:ph type="title"/>
          </p:nvPr>
        </p:nvSpPr>
        <p:spPr>
          <a:xfrm>
            <a:off x="524775" y="445025"/>
            <a:ext cx="817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84000"/>
              <a:buFont typeface="Arial"/>
              <a:buNone/>
            </a:pPr>
            <a:r>
              <a:rPr lang="en" sz="3333">
                <a:solidFill>
                  <a:srgbClr val="01486B"/>
                </a:solidFill>
              </a:rPr>
              <a:t>How does your family engage in </a:t>
            </a:r>
            <a:endParaRPr sz="3333">
              <a:solidFill>
                <a:srgbClr val="01486B"/>
              </a:solidFill>
            </a:endParaRPr>
          </a:p>
          <a:p>
            <a:pPr indent="0" lvl="0" marL="0" rtl="0" algn="ctr">
              <a:spcBef>
                <a:spcPts val="0"/>
              </a:spcBef>
              <a:spcAft>
                <a:spcPts val="0"/>
              </a:spcAft>
              <a:buClr>
                <a:schemeClr val="dk1"/>
              </a:buClr>
              <a:buSzPct val="84000"/>
              <a:buFont typeface="Arial"/>
              <a:buNone/>
            </a:pPr>
            <a:r>
              <a:rPr lang="en" sz="3333">
                <a:solidFill>
                  <a:srgbClr val="01486B"/>
                </a:solidFill>
              </a:rPr>
              <a:t>music at home?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498525" y="445025"/>
            <a:ext cx="817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t>Give a “thumbs up” if your family likes to </a:t>
            </a:r>
            <a:endParaRPr sz="3020"/>
          </a:p>
          <a:p>
            <a:pPr indent="0" lvl="0" marL="0" rtl="0" algn="ctr">
              <a:spcBef>
                <a:spcPts val="0"/>
              </a:spcBef>
              <a:spcAft>
                <a:spcPts val="0"/>
              </a:spcAft>
              <a:buSzPts val="990"/>
              <a:buNone/>
            </a:pPr>
            <a:r>
              <a:rPr lang="en" sz="3020"/>
              <a:t>listen to music together at home.</a:t>
            </a:r>
            <a:endParaRPr sz="3020"/>
          </a:p>
        </p:txBody>
      </p:sp>
      <p:sp>
        <p:nvSpPr>
          <p:cNvPr id="87" name="Google Shape;87;p4"/>
          <p:cNvSpPr txBox="1"/>
          <p:nvPr/>
        </p:nvSpPr>
        <p:spPr>
          <a:xfrm>
            <a:off x="498525" y="1789625"/>
            <a:ext cx="7911600" cy="26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2"/>
              </a:solidFill>
              <a:latin typeface="Barlow Medium"/>
              <a:ea typeface="Barlow Medium"/>
              <a:cs typeface="Barlow Medium"/>
              <a:sym typeface="Barlow Medium"/>
            </a:endParaRPr>
          </a:p>
          <a:p>
            <a:pPr indent="0" lvl="0" marL="0" rtl="0" algn="l">
              <a:spcBef>
                <a:spcPts val="0"/>
              </a:spcBef>
              <a:spcAft>
                <a:spcPts val="0"/>
              </a:spcAft>
              <a:buNone/>
            </a:pPr>
            <a:r>
              <a:rPr lang="en" sz="2100">
                <a:solidFill>
                  <a:schemeClr val="dk2"/>
                </a:solidFill>
                <a:latin typeface="Barlow Medium"/>
                <a:ea typeface="Barlow Medium"/>
                <a:cs typeface="Barlow Medium"/>
                <a:sym typeface="Barlow Medium"/>
              </a:rPr>
              <a:t>What kind of music does your family listen to?</a:t>
            </a:r>
            <a:endParaRPr sz="2100">
              <a:solidFill>
                <a:schemeClr val="dk2"/>
              </a:solidFill>
              <a:latin typeface="Barlow Medium"/>
              <a:ea typeface="Barlow Medium"/>
              <a:cs typeface="Barlow Medium"/>
              <a:sym typeface="Barlow Medium"/>
            </a:endParaRPr>
          </a:p>
          <a:p>
            <a:pPr indent="0" lvl="0" marL="0" rtl="0" algn="l">
              <a:spcBef>
                <a:spcPts val="0"/>
              </a:spcBef>
              <a:spcAft>
                <a:spcPts val="0"/>
              </a:spcAft>
              <a:buNone/>
            </a:pPr>
            <a:r>
              <a:t/>
            </a:r>
            <a:endParaRPr sz="2100">
              <a:solidFill>
                <a:schemeClr val="dk2"/>
              </a:solidFill>
              <a:latin typeface="Barlow Medium"/>
              <a:ea typeface="Barlow Medium"/>
              <a:cs typeface="Barlow Medium"/>
              <a:sym typeface="Barlow Medium"/>
            </a:endParaRPr>
          </a:p>
          <a:p>
            <a:pPr indent="0" lvl="0" marL="0" rtl="0" algn="l">
              <a:spcBef>
                <a:spcPts val="0"/>
              </a:spcBef>
              <a:spcAft>
                <a:spcPts val="0"/>
              </a:spcAft>
              <a:buNone/>
            </a:pPr>
            <a:r>
              <a:rPr lang="en" sz="2100">
                <a:solidFill>
                  <a:schemeClr val="dk2"/>
                </a:solidFill>
                <a:latin typeface="Barlow Medium"/>
                <a:ea typeface="Barlow Medium"/>
                <a:cs typeface="Barlow Medium"/>
                <a:sym typeface="Barlow Medium"/>
              </a:rPr>
              <a:t>How does your family listen to music at home?</a:t>
            </a:r>
            <a:endParaRPr sz="3200">
              <a:solidFill>
                <a:schemeClr val="dk2"/>
              </a:solidFill>
              <a:latin typeface="Barlow Medium"/>
              <a:ea typeface="Barlow Medium"/>
              <a:cs typeface="Barlow Medium"/>
              <a:sym typeface="Barlow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524775" y="445025"/>
            <a:ext cx="817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Imagine it’s 200 </a:t>
            </a:r>
            <a:r>
              <a:rPr lang="en" sz="2500"/>
              <a:t>years ago…</a:t>
            </a:r>
            <a:endParaRPr sz="2500"/>
          </a:p>
        </p:txBody>
      </p:sp>
      <p:sp>
        <p:nvSpPr>
          <p:cNvPr id="93" name="Google Shape;93;p5"/>
          <p:cNvSpPr txBox="1"/>
          <p:nvPr>
            <p:ph idx="1" type="body"/>
          </p:nvPr>
        </p:nvSpPr>
        <p:spPr>
          <a:xfrm>
            <a:off x="143775" y="1288000"/>
            <a:ext cx="3834000" cy="3046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How do you think people went to work?</a:t>
            </a:r>
            <a:br>
              <a:rPr lang="en"/>
            </a:br>
            <a:endParaRPr/>
          </a:p>
          <a:p>
            <a:pPr indent="-355600" lvl="0" marL="457200" rtl="0" algn="l">
              <a:spcBef>
                <a:spcPts val="0"/>
              </a:spcBef>
              <a:spcAft>
                <a:spcPts val="0"/>
              </a:spcAft>
              <a:buSzPts val="2000"/>
              <a:buChar char="●"/>
            </a:pPr>
            <a:r>
              <a:rPr lang="en"/>
              <a:t>How do you think people spoke with a friend who </a:t>
            </a:r>
            <a:br>
              <a:rPr lang="en"/>
            </a:br>
            <a:r>
              <a:rPr lang="en"/>
              <a:t>lived far away?</a:t>
            </a:r>
            <a:endParaRPr/>
          </a:p>
        </p:txBody>
      </p:sp>
      <p:pic>
        <p:nvPicPr>
          <p:cNvPr id="94" name="Google Shape;94;p5" title="E5_Image_USPS.jpg"/>
          <p:cNvPicPr preferRelativeResize="0"/>
          <p:nvPr/>
        </p:nvPicPr>
        <p:blipFill rotWithShape="1">
          <a:blip r:embed="rId3">
            <a:alphaModFix/>
          </a:blip>
          <a:srcRect b="29020" l="13236" r="13185" t="29563"/>
          <a:stretch/>
        </p:blipFill>
        <p:spPr>
          <a:xfrm>
            <a:off x="3977775" y="1261500"/>
            <a:ext cx="4843300" cy="2944625"/>
          </a:xfrm>
          <a:prstGeom prst="rect">
            <a:avLst/>
          </a:prstGeom>
          <a:noFill/>
          <a:ln cap="flat" cmpd="sng" w="76200">
            <a:solidFill>
              <a:schemeClr val="accent6"/>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idx="1" type="body"/>
          </p:nvPr>
        </p:nvSpPr>
        <p:spPr>
          <a:xfrm>
            <a:off x="524775" y="1565850"/>
            <a:ext cx="7930500" cy="304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600"/>
          </a:p>
          <a:p>
            <a:pPr indent="0" lvl="0" marL="457200" rtl="0" algn="l">
              <a:spcBef>
                <a:spcPts val="1200"/>
              </a:spcBef>
              <a:spcAft>
                <a:spcPts val="0"/>
              </a:spcAft>
              <a:buNone/>
            </a:pPr>
            <a:r>
              <a:rPr lang="en" sz="2600"/>
              <a:t>Imagine they wanted to dance.</a:t>
            </a:r>
            <a:endParaRPr sz="2600"/>
          </a:p>
          <a:p>
            <a:pPr indent="0" lvl="0" marL="457200" rtl="0" algn="l">
              <a:spcBef>
                <a:spcPts val="1200"/>
              </a:spcBef>
              <a:spcAft>
                <a:spcPts val="1200"/>
              </a:spcAft>
              <a:buNone/>
            </a:pPr>
            <a:r>
              <a:rPr lang="en" sz="2600"/>
              <a:t>How would they listen to the music?</a:t>
            </a:r>
            <a:endParaRPr sz="2600"/>
          </a:p>
        </p:txBody>
      </p:sp>
      <p:sp>
        <p:nvSpPr>
          <p:cNvPr id="100" name="Google Shape;100;p6"/>
          <p:cNvSpPr txBox="1"/>
          <p:nvPr>
            <p:ph type="title"/>
          </p:nvPr>
        </p:nvSpPr>
        <p:spPr>
          <a:xfrm>
            <a:off x="524775" y="993150"/>
            <a:ext cx="81798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en" sz="2940">
                <a:solidFill>
                  <a:srgbClr val="01486B"/>
                </a:solidFill>
              </a:rPr>
              <a:t>What do you think families did for fun at home?</a:t>
            </a:r>
            <a:endParaRPr sz="2940">
              <a:solidFill>
                <a:srgbClr val="01486B"/>
              </a:solidFill>
            </a:endParaRPr>
          </a:p>
          <a:p>
            <a:pPr indent="0" lvl="0" marL="0" rtl="0" algn="l">
              <a:spcBef>
                <a:spcPts val="1200"/>
              </a:spcBef>
              <a:spcAft>
                <a:spcPts val="0"/>
              </a:spcAft>
              <a:buSzPts val="990"/>
              <a:buNone/>
            </a:pPr>
            <a:r>
              <a:t/>
            </a:r>
            <a:endParaRPr sz="2520">
              <a:solidFill>
                <a:srgbClr val="01486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7"/>
          <p:cNvPicPr preferRelativeResize="0"/>
          <p:nvPr/>
        </p:nvPicPr>
        <p:blipFill rotWithShape="1">
          <a:blip r:embed="rId3">
            <a:alphaModFix/>
          </a:blip>
          <a:srcRect b="0" l="0" r="0" t="0"/>
          <a:stretch/>
        </p:blipFill>
        <p:spPr>
          <a:xfrm>
            <a:off x="4006700" y="568523"/>
            <a:ext cx="4655176" cy="3540925"/>
          </a:xfrm>
          <a:prstGeom prst="rect">
            <a:avLst/>
          </a:prstGeom>
          <a:noFill/>
          <a:ln cap="flat" cmpd="sng" w="76200">
            <a:solidFill>
              <a:schemeClr val="accent6"/>
            </a:solidFill>
            <a:prstDash val="solid"/>
            <a:round/>
            <a:headEnd len="sm" w="sm" type="none"/>
            <a:tailEnd len="sm" w="sm" type="none"/>
          </a:ln>
        </p:spPr>
      </p:pic>
      <p:sp>
        <p:nvSpPr>
          <p:cNvPr id="106" name="Google Shape;106;p7"/>
          <p:cNvSpPr txBox="1"/>
          <p:nvPr/>
        </p:nvSpPr>
        <p:spPr>
          <a:xfrm>
            <a:off x="600825" y="1480875"/>
            <a:ext cx="3317400" cy="144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2500" u="none" cap="none" strike="noStrike">
                <a:solidFill>
                  <a:srgbClr val="01486B"/>
                </a:solidFill>
                <a:latin typeface="Barlow"/>
                <a:ea typeface="Barlow"/>
                <a:cs typeface="Barlow"/>
                <a:sym typeface="Barlow"/>
              </a:rPr>
              <a:t>Describe to a neighbor what you see in the painting, “Home Sweet Home”.</a:t>
            </a:r>
            <a:endParaRPr b="1" i="0" sz="2500" u="none" cap="none" strike="noStrike">
              <a:solidFill>
                <a:srgbClr val="01486B"/>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ph idx="1" type="body"/>
          </p:nvPr>
        </p:nvSpPr>
        <p:spPr>
          <a:xfrm>
            <a:off x="524775" y="1037750"/>
            <a:ext cx="4731900" cy="332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800"/>
              </a:spcAft>
              <a:buClr>
                <a:schemeClr val="dk1"/>
              </a:buClr>
              <a:buSzPts val="1100"/>
              <a:buFont typeface="Arial"/>
              <a:buNone/>
            </a:pPr>
            <a:r>
              <a:rPr lang="en" sz="2400">
                <a:latin typeface="Barlow Medium"/>
                <a:ea typeface="Barlow Medium"/>
                <a:cs typeface="Barlow Medium"/>
                <a:sym typeface="Barlow Medium"/>
              </a:rPr>
              <a:t>A long time ago, families would spend time together by gathering around the piano and listening to a family member play.  Families would sing, dance, and have parties centered around the piano as a main source of entertainment and fun!</a:t>
            </a:r>
            <a:endParaRPr sz="2400">
              <a:latin typeface="Barlow Medium"/>
              <a:ea typeface="Barlow Medium"/>
              <a:cs typeface="Barlow Medium"/>
              <a:sym typeface="Barlow Medium"/>
            </a:endParaRPr>
          </a:p>
        </p:txBody>
      </p:sp>
      <p:sp>
        <p:nvSpPr>
          <p:cNvPr id="112" name="Google Shape;112;p8"/>
          <p:cNvSpPr txBox="1"/>
          <p:nvPr/>
        </p:nvSpPr>
        <p:spPr>
          <a:xfrm>
            <a:off x="3239100" y="2526500"/>
            <a:ext cx="1152300" cy="45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2"/>
              </a:solidFill>
              <a:latin typeface="Arial"/>
              <a:ea typeface="Arial"/>
              <a:cs typeface="Arial"/>
              <a:sym typeface="Arial"/>
            </a:endParaRPr>
          </a:p>
        </p:txBody>
      </p:sp>
      <p:sp>
        <p:nvSpPr>
          <p:cNvPr id="113" name="Google Shape;113;p8"/>
          <p:cNvSpPr txBox="1"/>
          <p:nvPr>
            <p:ph type="title"/>
          </p:nvPr>
        </p:nvSpPr>
        <p:spPr>
          <a:xfrm>
            <a:off x="524775" y="269000"/>
            <a:ext cx="817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80"/>
              <a:t>The Piano</a:t>
            </a:r>
            <a:endParaRPr sz="3080"/>
          </a:p>
        </p:txBody>
      </p:sp>
      <p:pic>
        <p:nvPicPr>
          <p:cNvPr id="114" name="Google Shape;114;p8" title="2-2-MYHOMEMAG.jpg"/>
          <p:cNvPicPr preferRelativeResize="0"/>
          <p:nvPr/>
        </p:nvPicPr>
        <p:blipFill rotWithShape="1">
          <a:blip r:embed="rId3">
            <a:alphaModFix/>
          </a:blip>
          <a:srcRect b="4736" l="14782" r="14421" t="4708"/>
          <a:stretch/>
        </p:blipFill>
        <p:spPr>
          <a:xfrm>
            <a:off x="5747750" y="539200"/>
            <a:ext cx="2719850" cy="3757374"/>
          </a:xfrm>
          <a:prstGeom prst="rect">
            <a:avLst/>
          </a:prstGeom>
          <a:noFill/>
          <a:ln cap="flat" cmpd="sng" w="76200">
            <a:solidFill>
              <a:schemeClr val="accent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Build on Music!">
  <a:themeElements>
    <a:clrScheme name="Simple Light">
      <a:dk1>
        <a:srgbClr val="000000"/>
      </a:dk1>
      <a:lt1>
        <a:srgbClr val="FFFFFF"/>
      </a:lt1>
      <a:dk2>
        <a:srgbClr val="595959"/>
      </a:dk2>
      <a:lt2>
        <a:srgbClr val="EEEEEE"/>
      </a:lt2>
      <a:accent1>
        <a:srgbClr val="01486B"/>
      </a:accent1>
      <a:accent2>
        <a:srgbClr val="47C5DE"/>
      </a:accent2>
      <a:accent3>
        <a:srgbClr val="F1B000"/>
      </a:accent3>
      <a:accent4>
        <a:srgbClr val="F1B000"/>
      </a:accent4>
      <a:accent5>
        <a:srgbClr val="00B7CE"/>
      </a:accent5>
      <a:accent6>
        <a:srgbClr val="00486F"/>
      </a:accent6>
      <a:hlink>
        <a:srgbClr val="43B8D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