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Barlow" pitchFamily="2" charset="77"/>
      <p:regular r:id="rId17"/>
      <p:bold r:id="rId18"/>
      <p:italic r:id="rId19"/>
      <p:boldItalic r:id="rId20"/>
    </p:embeddedFont>
    <p:embeddedFont>
      <p:font typeface="Barlow Medium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wjRyh9skVoj/PZe7b0deiQtwG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248b89c0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248b89c0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28ece12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28ece12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ddc2af3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fddc2af3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Ideas include drums, keyboards, electric guitar, etc.</a:t>
            </a: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Holton C Melody Saxophone, c. 1920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Frank Holton, a trombonist who had played in John Philip Sousa's band, founded an instrument manufacturing company in Chicago in 1896. Frank Holton &amp; Company moved headquarters to Elkhorn, Wisconsin, in 1918 and produced a full line of brass and woodwind instruments, including this C melody saxophone.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Chapman Stick, 1986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Chapman Stick, #2125, is signed by its former owner, Tony Levin. A prolific performer and recording artist, Levin has toured worldwide and played on over 500 albums. The Stick is made of polycarbonate, a plastic that provides rigidity and stability across a wide range of climates.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2f1567bdab6_0_6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11360700" cy="2361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Font typeface="Barlow"/>
              <a:buNone/>
              <a:defRPr sz="5700" b="1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g2f1567bdab6_0_6"/>
          <p:cNvSpPr txBox="1">
            <a:spLocks noGrp="1"/>
          </p:cNvSpPr>
          <p:nvPr>
            <p:ph type="subTitle" idx="1"/>
          </p:nvPr>
        </p:nvSpPr>
        <p:spPr>
          <a:xfrm>
            <a:off x="415600" y="3354767"/>
            <a:ext cx="11360700" cy="148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sz="37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3" name="Google Shape;13;g2f1567bdab6_0_6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f1567bdab6_0_41"/>
          <p:cNvSpPr/>
          <p:nvPr/>
        </p:nvSpPr>
        <p:spPr>
          <a:xfrm>
            <a:off x="6096000" y="328100"/>
            <a:ext cx="5725500" cy="5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f1567bdab6_0_41"/>
          <p:cNvSpPr txBox="1">
            <a:spLocks noGrp="1"/>
          </p:cNvSpPr>
          <p:nvPr>
            <p:ph type="title"/>
          </p:nvPr>
        </p:nvSpPr>
        <p:spPr>
          <a:xfrm>
            <a:off x="651367" y="1469300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Font typeface="Barlow"/>
              <a:buNone/>
              <a:defRPr sz="53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8" name="Google Shape;48;g2f1567bdab6_0_41"/>
          <p:cNvSpPr txBox="1">
            <a:spLocks noGrp="1"/>
          </p:cNvSpPr>
          <p:nvPr>
            <p:ph type="subTitle" idx="1"/>
          </p:nvPr>
        </p:nvSpPr>
        <p:spPr>
          <a:xfrm>
            <a:off x="651367" y="35887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700"/>
              <a:buNone/>
              <a:defRPr sz="27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g2f1567bdab6_0_41"/>
          <p:cNvSpPr txBox="1">
            <a:spLocks noGrp="1"/>
          </p:cNvSpPr>
          <p:nvPr>
            <p:ph type="body" idx="2"/>
          </p:nvPr>
        </p:nvSpPr>
        <p:spPr>
          <a:xfrm>
            <a:off x="6586000" y="813367"/>
            <a:ext cx="4591500" cy="478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g2f1567bdab6_0_41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f1567bdab6_0_47"/>
          <p:cNvSpPr txBox="1">
            <a:spLocks noGrp="1"/>
          </p:cNvSpPr>
          <p:nvPr>
            <p:ph type="body" idx="1"/>
          </p:nvPr>
        </p:nvSpPr>
        <p:spPr>
          <a:xfrm>
            <a:off x="424333" y="51859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g2f1567bdab6_0_47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1567bdab6_0_50"/>
          <p:cNvSpPr txBox="1">
            <a:spLocks noGrp="1"/>
          </p:cNvSpPr>
          <p:nvPr>
            <p:ph type="title" hasCustomPrompt="1"/>
          </p:nvPr>
        </p:nvSpPr>
        <p:spPr>
          <a:xfrm>
            <a:off x="415600" y="1859667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g2f1567bdab6_0_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g2f1567bdab6_0_50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1567bdab6_0_54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1567bdab6_0_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2f1567bdab6_0_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2f1567bdab6_0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f1567bdab6_0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f1567bdab6_0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1567bdab6_0_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f1567bdab6_0_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g2f1567bdab6_0_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f1567bdab6_0_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f1567bdab6_0_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f1567bdab6_0_1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Barlow"/>
              <a:buNone/>
              <a:defRPr sz="4800" b="1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g2f1567bdab6_0_10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py">
  <p:cSld name="CUSTO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f1567bdab6_0_13"/>
          <p:cNvSpPr txBox="1">
            <a:spLocks noGrp="1"/>
          </p:cNvSpPr>
          <p:nvPr>
            <p:ph type="title"/>
          </p:nvPr>
        </p:nvSpPr>
        <p:spPr>
          <a:xfrm>
            <a:off x="568800" y="826733"/>
            <a:ext cx="1105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f1567bdab6_0_13"/>
          <p:cNvSpPr txBox="1">
            <a:spLocks noGrp="1"/>
          </p:cNvSpPr>
          <p:nvPr>
            <p:ph type="body" idx="1"/>
          </p:nvPr>
        </p:nvSpPr>
        <p:spPr>
          <a:xfrm>
            <a:off x="1451833" y="1924133"/>
            <a:ext cx="9463200" cy="365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1567bdab6_0_16"/>
          <p:cNvSpPr txBox="1">
            <a:spLocks noGrp="1"/>
          </p:cNvSpPr>
          <p:nvPr>
            <p:ph type="title"/>
          </p:nvPr>
        </p:nvSpPr>
        <p:spPr>
          <a:xfrm>
            <a:off x="699700" y="593367"/>
            <a:ext cx="1090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f1567bdab6_0_16"/>
          <p:cNvSpPr txBox="1">
            <a:spLocks noGrp="1"/>
          </p:cNvSpPr>
          <p:nvPr>
            <p:ph type="body" idx="1"/>
          </p:nvPr>
        </p:nvSpPr>
        <p:spPr>
          <a:xfrm>
            <a:off x="699700" y="1536633"/>
            <a:ext cx="10574100" cy="40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○"/>
              <a:defRPr sz="24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■"/>
              <a:defRPr sz="2400"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●"/>
              <a:defRPr sz="2400"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○"/>
              <a:defRPr sz="2400"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■"/>
              <a:defRPr sz="2400"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●"/>
              <a:defRPr sz="2400"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○"/>
              <a:defRPr sz="2400"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"/>
              <a:buChar char="■"/>
              <a:defRPr sz="24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" name="Google Shape;23;g2f1567bdab6_0_16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1567bdab6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6" name="Google Shape;26;g2f1567bdab6_0_20"/>
          <p:cNvSpPr txBox="1">
            <a:spLocks noGrp="1"/>
          </p:cNvSpPr>
          <p:nvPr>
            <p:ph type="body" idx="1"/>
          </p:nvPr>
        </p:nvSpPr>
        <p:spPr>
          <a:xfrm>
            <a:off x="454800" y="1536633"/>
            <a:ext cx="5294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Google Shape;27;g2f1567bdab6_0_2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8" name="Google Shape;28;g2f1567bdab6_0_20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f1567bdab6_0_25"/>
          <p:cNvSpPr txBox="1">
            <a:spLocks noGrp="1"/>
          </p:cNvSpPr>
          <p:nvPr>
            <p:ph type="title"/>
          </p:nvPr>
        </p:nvSpPr>
        <p:spPr>
          <a:xfrm>
            <a:off x="664700" y="593367"/>
            <a:ext cx="1090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Barlow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f1567bdab6_0_25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with Image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1567bdab6_0_28"/>
          <p:cNvSpPr txBox="1">
            <a:spLocks noGrp="1"/>
          </p:cNvSpPr>
          <p:nvPr>
            <p:ph type="title"/>
          </p:nvPr>
        </p:nvSpPr>
        <p:spPr>
          <a:xfrm>
            <a:off x="637833" y="1471067"/>
            <a:ext cx="49212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Barlow"/>
              <a:buNone/>
              <a:defRPr sz="2900"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2f1567bdab6_0_28"/>
          <p:cNvSpPr txBox="1">
            <a:spLocks noGrp="1"/>
          </p:cNvSpPr>
          <p:nvPr>
            <p:ph type="body" idx="1"/>
          </p:nvPr>
        </p:nvSpPr>
        <p:spPr>
          <a:xfrm>
            <a:off x="637833" y="2667000"/>
            <a:ext cx="4505700" cy="34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g2f1567bdab6_0_28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g2f1567bdab6_0_28"/>
          <p:cNvSpPr/>
          <p:nvPr/>
        </p:nvSpPr>
        <p:spPr>
          <a:xfrm>
            <a:off x="6040100" y="345367"/>
            <a:ext cx="5802000" cy="5648100"/>
          </a:xfrm>
          <a:prstGeom prst="roundRect">
            <a:avLst>
              <a:gd name="adj" fmla="val 37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chemeClr val="lt1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">
  <p:cSld name="ONE_COLUMN_TEXT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1567bdab6_0_33"/>
          <p:cNvSpPr txBox="1">
            <a:spLocks noGrp="1"/>
          </p:cNvSpPr>
          <p:nvPr>
            <p:ph type="title"/>
          </p:nvPr>
        </p:nvSpPr>
        <p:spPr>
          <a:xfrm>
            <a:off x="489767" y="439033"/>
            <a:ext cx="11241900" cy="68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Barlow"/>
              <a:buNone/>
              <a:defRPr sz="29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9" name="Google Shape;39;g2f1567bdab6_0_33"/>
          <p:cNvSpPr txBox="1">
            <a:spLocks noGrp="1"/>
          </p:cNvSpPr>
          <p:nvPr>
            <p:ph type="body" idx="1"/>
          </p:nvPr>
        </p:nvSpPr>
        <p:spPr>
          <a:xfrm>
            <a:off x="489767" y="1128233"/>
            <a:ext cx="11241900" cy="128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0" name="Google Shape;40;g2f1567bdab6_0_33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g2f1567bdab6_0_33"/>
          <p:cNvSpPr/>
          <p:nvPr/>
        </p:nvSpPr>
        <p:spPr>
          <a:xfrm>
            <a:off x="378767" y="2413833"/>
            <a:ext cx="11452500" cy="3579600"/>
          </a:xfrm>
          <a:prstGeom prst="roundRect">
            <a:avLst>
              <a:gd name="adj" fmla="val 613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chemeClr val="lt1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f1567bdab6_0_38"/>
          <p:cNvSpPr txBox="1">
            <a:spLocks noGrp="1"/>
          </p:cNvSpPr>
          <p:nvPr>
            <p:ph type="title"/>
          </p:nvPr>
        </p:nvSpPr>
        <p:spPr>
          <a:xfrm>
            <a:off x="644900" y="566200"/>
            <a:ext cx="10724700" cy="51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Barlow"/>
              <a:buNone/>
              <a:defRPr sz="6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g2f1567bdab6_0_38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1567bdab6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486B"/>
              </a:buClr>
              <a:buSzPts val="3700"/>
              <a:buFont typeface="Roboto"/>
              <a:buNone/>
              <a:defRPr sz="3700" b="1">
                <a:solidFill>
                  <a:srgbClr val="01486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f1567bdab6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Medium"/>
              <a:buChar char="●"/>
              <a:defRPr sz="24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g2f1567bdab6_0_0"/>
          <p:cNvSpPr txBox="1">
            <a:spLocks noGrp="1"/>
          </p:cNvSpPr>
          <p:nvPr>
            <p:ph type="sldNum" idx="12"/>
          </p:nvPr>
        </p:nvSpPr>
        <p:spPr>
          <a:xfrm>
            <a:off x="11112500" y="5598600"/>
            <a:ext cx="6192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g2f1567bdab6_0_0"/>
          <p:cNvSpPr txBox="1"/>
          <p:nvPr/>
        </p:nvSpPr>
        <p:spPr>
          <a:xfrm>
            <a:off x="6884814" y="6353000"/>
            <a:ext cx="53073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How to Create and Market Instruments</a:t>
            </a:r>
            <a:endParaRPr sz="17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/>
              <a:t>Today, we are going to continue researching </a:t>
            </a:r>
            <a:endParaRPr sz="403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/>
              <a:t>our instruments and finalizing our </a:t>
            </a:r>
            <a:endParaRPr sz="403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/>
              <a:t>slideshow presentations. </a:t>
            </a:r>
            <a:endParaRPr sz="403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415650" y="263085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Share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699700" y="593367"/>
            <a:ext cx="10906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699700" y="1769083"/>
            <a:ext cx="10574100" cy="4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What is something new you learned about marketing an instrument?</a:t>
            </a:r>
            <a:br>
              <a:rPr lang="en-US"/>
            </a:b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How would you handle a failure if your instrument launch wasn’t successful?</a:t>
            </a:r>
            <a:br>
              <a:rPr lang="en-US"/>
            </a:b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While learning about entrepreneurship in social studies, what skills applied to this lesson?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248b89c0b_0_3"/>
          <p:cNvSpPr txBox="1">
            <a:spLocks noGrp="1"/>
          </p:cNvSpPr>
          <p:nvPr>
            <p:ph type="title"/>
          </p:nvPr>
        </p:nvSpPr>
        <p:spPr>
          <a:xfrm>
            <a:off x="699700" y="593367"/>
            <a:ext cx="1090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386"/>
              <a:buFont typeface="Arial"/>
              <a:buNone/>
            </a:pPr>
            <a:r>
              <a:rPr lang="en-US" sz="3620">
                <a:solidFill>
                  <a:schemeClr val="accent1"/>
                </a:solidFill>
              </a:rPr>
              <a:t>Consider a Career in Music!</a:t>
            </a:r>
            <a:endParaRPr sz="43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f248b89c0b_0_3"/>
          <p:cNvSpPr txBox="1">
            <a:spLocks noGrp="1"/>
          </p:cNvSpPr>
          <p:nvPr>
            <p:ph type="body" idx="1"/>
          </p:nvPr>
        </p:nvSpPr>
        <p:spPr>
          <a:xfrm>
            <a:off x="699700" y="1536633"/>
            <a:ext cx="10574100" cy="40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careers are related to the lesson we just completed?</a:t>
            </a:r>
            <a:endParaRPr/>
          </a:p>
          <a:p>
            <a:pPr marL="457200" lvl="0" indent="-400050" algn="l" rtl="0">
              <a:spcBef>
                <a:spcPts val="160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Entrepreneur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Marketing Coordinator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Music Producer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Instrument Manufacturer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Instrument Maker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Retailer</a:t>
            </a:r>
            <a:endParaRPr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Distributor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028ece129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ddc2af3c9_0_0"/>
          <p:cNvSpPr txBox="1">
            <a:spLocks noGrp="1"/>
          </p:cNvSpPr>
          <p:nvPr>
            <p:ph type="ctrTitle"/>
          </p:nvPr>
        </p:nvSpPr>
        <p:spPr>
          <a:xfrm>
            <a:off x="415650" y="1553792"/>
            <a:ext cx="11360700" cy="23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How to Create and Market Instruments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699700" y="593367"/>
            <a:ext cx="10906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699700" y="1536633"/>
            <a:ext cx="10574100" cy="4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Understand ways to market a new product by explaining its cultural and historical background for performance purposes.</a:t>
            </a:r>
            <a:br>
              <a:rPr lang="en-US"/>
            </a:br>
            <a:endParaRPr/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Explain how new musical instruments are made and then launched into the marketplace while exploring both successful and unsuccessful launches.</a:t>
            </a:r>
            <a:br>
              <a:rPr lang="en-US"/>
            </a:br>
            <a:endParaRPr/>
          </a:p>
          <a:p>
            <a:pPr marL="609600" lvl="0" indent="-4762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/>
              <a:t>Demonstrate your knowledge of how learning about musical instruments in music class and entrepreneurship in social studies work hand in hand with one another.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415650" y="2542375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00"/>
              <a:t>Today, we are going to learn what it means </a:t>
            </a: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00"/>
              <a:t>to bring an instrument to market. 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664700" y="855449"/>
            <a:ext cx="10906500" cy="28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/>
              <a:t>What are some instruments that you </a:t>
            </a:r>
            <a:endParaRPr sz="403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/>
              <a:t>think were effectively launched? </a:t>
            </a:r>
            <a:endParaRPr sz="403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endParaRPr sz="403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 b="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(What instruments do a lot of people have?)</a:t>
            </a:r>
            <a:endParaRPr sz="4030" b="0">
              <a:solidFill>
                <a:schemeClr val="dk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415650" y="256315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/>
              <a:t>Fill out your "Marketing Think Sheet" </a:t>
            </a:r>
            <a:endParaRPr sz="403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4030"/>
              <a:t>and share your answers. </a:t>
            </a:r>
            <a:endParaRPr sz="403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664700" y="954750"/>
            <a:ext cx="6265800" cy="4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/>
              <a:t>Now, it's your turn to create a slideshow to examine two instruments that had challenges and successes when they went to market. 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/>
              <a:t>Some of you will research the saxophone.</a:t>
            </a:r>
            <a:endParaRPr sz="2400">
              <a:solidFill>
                <a:srgbClr val="757575"/>
              </a:solidFill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526" y="670117"/>
            <a:ext cx="3108521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859300" y="1408150"/>
            <a:ext cx="6547200" cy="23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4000">
                <a:solidFill>
                  <a:srgbClr val="01486B"/>
                </a:solidFill>
              </a:rPr>
              <a:t>Others of you will research the Chapman Stick. </a:t>
            </a:r>
            <a:endParaRPr sz="4000">
              <a:solidFill>
                <a:srgbClr val="01486B"/>
              </a:solidFill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750" y="395249"/>
            <a:ext cx="816700" cy="557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Day Two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ild on Music!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1486B"/>
      </a:accent1>
      <a:accent2>
        <a:srgbClr val="47C5DE"/>
      </a:accent2>
      <a:accent3>
        <a:srgbClr val="F1B000"/>
      </a:accent3>
      <a:accent4>
        <a:srgbClr val="F1B000"/>
      </a:accent4>
      <a:accent5>
        <a:srgbClr val="00B7CE"/>
      </a:accent5>
      <a:accent6>
        <a:srgbClr val="00486F"/>
      </a:accent6>
      <a:hlink>
        <a:srgbClr val="43B8D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Macintosh PowerPoint</Application>
  <PresentationFormat>Widescreen</PresentationFormat>
  <Paragraphs>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Play</vt:lpstr>
      <vt:lpstr>Roboto</vt:lpstr>
      <vt:lpstr>Barlow</vt:lpstr>
      <vt:lpstr>Arial</vt:lpstr>
      <vt:lpstr>Barlow Medium</vt:lpstr>
      <vt:lpstr>Calibri</vt:lpstr>
      <vt:lpstr>Build on Music!</vt:lpstr>
      <vt:lpstr>PowerPoint Presentation</vt:lpstr>
      <vt:lpstr>How to Create and Market Instruments</vt:lpstr>
      <vt:lpstr>Lesson Objectives</vt:lpstr>
      <vt:lpstr>Today, we are going to learn what it means  to bring an instrument to market. </vt:lpstr>
      <vt:lpstr>What are some instruments that you  think were effectively launched?   (What instruments do a lot of people have?)</vt:lpstr>
      <vt:lpstr>Fill out your "Marketing Think Sheet"  and share your answers. </vt:lpstr>
      <vt:lpstr>Now, it's your turn to create a slideshow to examine two instruments that had challenges and successes when they went to market.   Some of you will research the saxophone.</vt:lpstr>
      <vt:lpstr>Others of you will research the Chapman Stick. </vt:lpstr>
      <vt:lpstr>Day Two </vt:lpstr>
      <vt:lpstr>Today, we are going to continue researching  our instruments and finalizing our  slideshow presentations. </vt:lpstr>
      <vt:lpstr>Share</vt:lpstr>
      <vt:lpstr>Reflect</vt:lpstr>
      <vt:lpstr>Consider a Career in Music!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Allison Hargis</cp:lastModifiedBy>
  <cp:revision>1</cp:revision>
  <dcterms:created xsi:type="dcterms:W3CDTF">2024-05-27T10:57:34Z</dcterms:created>
  <dcterms:modified xsi:type="dcterms:W3CDTF">2024-12-03T22:55:29Z</dcterms:modified>
</cp:coreProperties>
</file>