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Barlow" pitchFamily="2" charset="77"/>
      <p:regular r:id="rId23"/>
      <p:bold r:id="rId24"/>
      <p:italic r:id="rId25"/>
      <p:boldItalic r:id="rId26"/>
    </p:embeddedFont>
    <p:embeddedFont>
      <p:font typeface="Barlow Medium" panose="020F050202020403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BfFZaymfClmIFdatZQF2B/OBcb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 name="Google Shape;7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dk1"/>
                </a:solidFill>
              </a:rPr>
              <a:t>Selmer Bargain Flyer</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Clr>
                <a:schemeClr val="dk1"/>
              </a:buClr>
              <a:buSzPts val="1100"/>
              <a:buFont typeface="Arial"/>
              <a:buNone/>
            </a:pPr>
            <a:r>
              <a:rPr lang="en-US" b="1">
                <a:solidFill>
                  <a:schemeClr val="dk1"/>
                </a:solidFill>
              </a:rPr>
              <a:t>Crisis and Creativity</a:t>
            </a:r>
            <a:r>
              <a:rPr lang="en-US">
                <a:solidFill>
                  <a:schemeClr val="dk1"/>
                </a:solidFill>
              </a:rPr>
              <a:t> display: The Museum of Making Music</a:t>
            </a:r>
            <a:endParaRPr/>
          </a:p>
        </p:txBody>
      </p:sp>
      <p:sp>
        <p:nvSpPr>
          <p:cNvPr id="128" name="Google Shape;12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US" sz="1200">
                <a:solidFill>
                  <a:schemeClr val="dk1"/>
                </a:solidFill>
                <a:latin typeface="Calibri"/>
                <a:ea typeface="Calibri"/>
                <a:cs typeface="Calibri"/>
                <a:sym typeface="Calibri"/>
              </a:rPr>
              <a:t>Carola</a:t>
            </a:r>
            <a:r>
              <a:rPr lang="en-US" sz="1200" b="1">
                <a:solidFill>
                  <a:schemeClr val="dk1"/>
                </a:solidFill>
                <a:latin typeface="Calibri"/>
                <a:ea typeface="Calibri"/>
                <a:cs typeface="Calibri"/>
                <a:sym typeface="Calibri"/>
              </a:rPr>
              <a:t> Inner Player Piano, 1908</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“inner player piano,” later simply “player piano,” was a single instrument combining the piano player mechanism directly into the cabinet of the piano itself.  The Buffalo Convention of 1908, a meeting of the major player piano manufacturers, led to the standardization of two different formats for piano rolls: 65-note and 88-note. Before long, player pianos overtook push-up players in popularity and, by the early 1920s, were being sold at a rate of more than 200,000 per year. </a:t>
            </a:r>
            <a:endParaRPr sz="1200">
              <a:solidFill>
                <a:schemeClr val="dk1"/>
              </a:solidFill>
              <a:latin typeface="Calibri"/>
              <a:ea typeface="Calibri"/>
              <a:cs typeface="Calibri"/>
              <a:sym typeface="Calibri"/>
            </a:endParaRPr>
          </a:p>
        </p:txBody>
      </p:sp>
      <p:sp>
        <p:nvSpPr>
          <p:cNvPr id="136" name="Google Shape;13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Crisis and Creativity</a:t>
            </a:r>
            <a:r>
              <a:rPr lang="en-US"/>
              <a:t> display: The Museum of Making Music</a:t>
            </a:r>
            <a:endParaRPr/>
          </a:p>
          <a:p>
            <a:pPr marL="0" lvl="0" indent="0" algn="l" rtl="0">
              <a:lnSpc>
                <a:spcPct val="107916"/>
              </a:lnSpc>
              <a:spcBef>
                <a:spcPts val="0"/>
              </a:spcBef>
              <a:spcAft>
                <a:spcPts val="800"/>
              </a:spcAft>
              <a:buClr>
                <a:schemeClr val="dk1"/>
              </a:buClr>
              <a:buSzPts val="1100"/>
              <a:buFont typeface="Arial"/>
              <a:buNone/>
            </a:pPr>
            <a:br>
              <a:rPr lang="en-US" sz="1300">
                <a:solidFill>
                  <a:schemeClr val="dk1"/>
                </a:solidFill>
                <a:latin typeface="Calibri"/>
                <a:ea typeface="Calibri"/>
                <a:cs typeface="Calibri"/>
                <a:sym typeface="Calibri"/>
              </a:rPr>
            </a:br>
            <a:r>
              <a:rPr lang="en-US" sz="1300">
                <a:solidFill>
                  <a:schemeClr val="dk1"/>
                </a:solidFill>
                <a:latin typeface="Calibri"/>
                <a:ea typeface="Calibri"/>
                <a:cs typeface="Calibri"/>
                <a:sym typeface="Calibri"/>
              </a:rPr>
              <a:t>The Great Depression launched the US, and indeed the world, into extreme economic hardship and uncertainty. The conspicuous consumption of the 1920s disappeared and consumer confidence plummeted. Through a few stops and starts, the economy largely recovered by the end of the 1930s. The entrance of the US into WWII as a result of the bombing of Pearl Harbor, however, saw a dramatic refocusing of almost all economic activity onto the expanding war effort. The manufacture of musical products slowed dramatically, and factories retooled to produce components for military operations. Sellers of instruments found creative ways to diversify their inventories – and their entire business models – and made every effort to stay afloat.</a:t>
            </a:r>
            <a:endParaRPr/>
          </a:p>
        </p:txBody>
      </p:sp>
      <p:sp>
        <p:nvSpPr>
          <p:cNvPr id="144" name="Google Shape;14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Gibson, Inc. Interior, Kalamazoo, Michigan, 1936</a:t>
            </a:r>
            <a:endParaRPr/>
          </a:p>
          <a:p>
            <a:pPr marL="0" lvl="0" indent="0" algn="l" rtl="0">
              <a:spcBef>
                <a:spcPts val="0"/>
              </a:spcBef>
              <a:spcAft>
                <a:spcPts val="0"/>
              </a:spcAft>
              <a:buNone/>
            </a:pPr>
            <a:r>
              <a:rPr lang="en-US"/>
              <a:t>Photo courtesy of Kalamazoo Public Library’s Local History Collection</a:t>
            </a:r>
            <a:endParaRPr/>
          </a:p>
        </p:txBody>
      </p:sp>
      <p:sp>
        <p:nvSpPr>
          <p:cNvPr id="151" name="Google Shape;151;p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Kalamazoo Gals</a:t>
            </a:r>
            <a:endParaRPr/>
          </a:p>
          <a:p>
            <a:pPr marL="0" lvl="0" indent="0" algn="l" rtl="0">
              <a:spcBef>
                <a:spcPts val="0"/>
              </a:spcBef>
              <a:spcAft>
                <a:spcPts val="0"/>
              </a:spcAft>
              <a:buNone/>
            </a:pPr>
            <a:r>
              <a:rPr lang="en-US"/>
              <a:t>Photo: John Thomas</a:t>
            </a:r>
            <a:endParaRPr/>
          </a:p>
        </p:txBody>
      </p:sp>
      <p:sp>
        <p:nvSpPr>
          <p:cNvPr id="184" name="Google Shape;184;p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f241f3ad7c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f241f3ad7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fde592ae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g2fde592aeb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02a767b7b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02a767b7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7a10a3592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7a10a359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7a10a3592a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7a10a3592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7a10a3592a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7a10a3592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7a10a3592a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7a10a3592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t>Music Store interior from the 1930s</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7a10a3592a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7a10a3592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t>American Union Bank</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7a10a3592a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7a10a3592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858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Each team will have 10 minutes to develop a strategic plan that they will share with the rest of the class.   </a:t>
            </a:r>
            <a:endParaRPr sz="1200">
              <a:solidFill>
                <a:schemeClr val="dk1"/>
              </a:solidFill>
              <a:latin typeface="Calibri"/>
              <a:ea typeface="Calibri"/>
              <a:cs typeface="Calibri"/>
              <a:sym typeface="Calibri"/>
            </a:endParaRPr>
          </a:p>
          <a:p>
            <a:pPr marL="6858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 move into small groups (with T help) and are asked to come up with a group name.   </a:t>
            </a:r>
            <a:endParaRPr sz="1200">
              <a:solidFill>
                <a:schemeClr val="dk1"/>
              </a:solidFill>
              <a:latin typeface="Calibri"/>
              <a:ea typeface="Calibri"/>
              <a:cs typeface="Calibri"/>
              <a:sym typeface="Calibri"/>
            </a:endParaRPr>
          </a:p>
          <a:p>
            <a:pPr marL="6858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 share their group names with the rest of the class.   </a:t>
            </a:r>
            <a:endParaRPr sz="1200">
              <a:solidFill>
                <a:schemeClr val="dk1"/>
              </a:solidFill>
              <a:latin typeface="Calibri"/>
              <a:ea typeface="Calibri"/>
              <a:cs typeface="Calibri"/>
              <a:sym typeface="Calibri"/>
            </a:endParaRPr>
          </a:p>
          <a:p>
            <a:pPr marL="6858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 hands out mission cards to each of the groups.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g27fbb530917_0_6"/>
          <p:cNvSpPr txBox="1">
            <a:spLocks noGrp="1"/>
          </p:cNvSpPr>
          <p:nvPr>
            <p:ph type="ctrTitle"/>
          </p:nvPr>
        </p:nvSpPr>
        <p:spPr>
          <a:xfrm>
            <a:off x="415600" y="992767"/>
            <a:ext cx="11360700" cy="2361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700"/>
              <a:buFont typeface="Barlow"/>
              <a:buNone/>
              <a:defRPr sz="5700" b="1">
                <a:latin typeface="Barlow"/>
                <a:ea typeface="Barlow"/>
                <a:cs typeface="Barlow"/>
                <a:sym typeface="Barlow"/>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2" name="Google Shape;12;g27fbb530917_0_6"/>
          <p:cNvSpPr txBox="1">
            <a:spLocks noGrp="1"/>
          </p:cNvSpPr>
          <p:nvPr>
            <p:ph type="subTitle" idx="1"/>
          </p:nvPr>
        </p:nvSpPr>
        <p:spPr>
          <a:xfrm>
            <a:off x="415600" y="3354767"/>
            <a:ext cx="11360700" cy="14808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Font typeface="Barlow"/>
              <a:buNone/>
              <a:defRPr sz="3700">
                <a:latin typeface="Barlow"/>
                <a:ea typeface="Barlow"/>
                <a:cs typeface="Barlow"/>
                <a:sym typeface="Barlow"/>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 name="Google Shape;13;g27fbb530917_0_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27fbb530917_0_41"/>
          <p:cNvSpPr/>
          <p:nvPr/>
        </p:nvSpPr>
        <p:spPr>
          <a:xfrm>
            <a:off x="6096000" y="328100"/>
            <a:ext cx="5725500" cy="57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g27fbb530917_0_41"/>
          <p:cNvSpPr txBox="1">
            <a:spLocks noGrp="1"/>
          </p:cNvSpPr>
          <p:nvPr>
            <p:ph type="title"/>
          </p:nvPr>
        </p:nvSpPr>
        <p:spPr>
          <a:xfrm>
            <a:off x="651367" y="1469300"/>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300"/>
              <a:buFont typeface="Barlow"/>
              <a:buNone/>
              <a:defRPr sz="5300">
                <a:latin typeface="Barlow"/>
                <a:ea typeface="Barlow"/>
                <a:cs typeface="Barlow"/>
                <a:sym typeface="Barlow"/>
              </a:defRPr>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8" name="Google Shape;48;g27fbb530917_0_41"/>
          <p:cNvSpPr txBox="1">
            <a:spLocks noGrp="1"/>
          </p:cNvSpPr>
          <p:nvPr>
            <p:ph type="subTitle" idx="1"/>
          </p:nvPr>
        </p:nvSpPr>
        <p:spPr>
          <a:xfrm>
            <a:off x="651367" y="35887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rgbClr val="666666"/>
              </a:buClr>
              <a:buSzPts val="2700"/>
              <a:buNone/>
              <a:defRPr sz="2700">
                <a:solidFill>
                  <a:srgbClr val="66666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 name="Google Shape;49;g27fbb530917_0_41"/>
          <p:cNvSpPr txBox="1">
            <a:spLocks noGrp="1"/>
          </p:cNvSpPr>
          <p:nvPr>
            <p:ph type="body" idx="2"/>
          </p:nvPr>
        </p:nvSpPr>
        <p:spPr>
          <a:xfrm>
            <a:off x="6586000" y="813367"/>
            <a:ext cx="4591500" cy="47853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0" name="Google Shape;50;g27fbb530917_0_41"/>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g27fbb530917_0_47"/>
          <p:cNvSpPr txBox="1">
            <a:spLocks noGrp="1"/>
          </p:cNvSpPr>
          <p:nvPr>
            <p:ph type="body" idx="1"/>
          </p:nvPr>
        </p:nvSpPr>
        <p:spPr>
          <a:xfrm>
            <a:off x="424333" y="51859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3" name="Google Shape;53;g27fbb530917_0_47"/>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g27fbb530917_0_50"/>
          <p:cNvSpPr txBox="1">
            <a:spLocks noGrp="1"/>
          </p:cNvSpPr>
          <p:nvPr>
            <p:ph type="title" hasCustomPrompt="1"/>
          </p:nvPr>
        </p:nvSpPr>
        <p:spPr>
          <a:xfrm>
            <a:off x="415600" y="1859667"/>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6" name="Google Shape;56;g27fbb530917_0_5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7" name="Google Shape;57;g27fbb530917_0_5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27fbb530917_0_54"/>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g27fbb530917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g27fbb530917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3" name="Google Shape;63;g27fbb530917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27fbb530917_0_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27fbb530917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6"/>
        <p:cNvGrpSpPr/>
        <p:nvPr/>
      </p:nvGrpSpPr>
      <p:grpSpPr>
        <a:xfrm>
          <a:off x="0" y="0"/>
          <a:ext cx="0" cy="0"/>
          <a:chOff x="0" y="0"/>
          <a:chExt cx="0" cy="0"/>
        </a:xfrm>
      </p:grpSpPr>
      <p:sp>
        <p:nvSpPr>
          <p:cNvPr id="67" name="Google Shape;67;g27fbb530917_0_6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Play"/>
              <a:buNone/>
              <a:defRPr sz="6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8" name="Google Shape;68;g27fbb530917_0_6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757575"/>
              </a:buClr>
              <a:buSzPts val="2400"/>
              <a:buNone/>
              <a:defRPr sz="2400">
                <a:solidFill>
                  <a:srgbClr val="757575"/>
                </a:solidFill>
              </a:defRPr>
            </a:lvl1pPr>
            <a:lvl2pPr marL="914400" lvl="1" indent="-228600" algn="l" rtl="0">
              <a:lnSpc>
                <a:spcPct val="90000"/>
              </a:lnSpc>
              <a:spcBef>
                <a:spcPts val="1600"/>
              </a:spcBef>
              <a:spcAft>
                <a:spcPts val="0"/>
              </a:spcAft>
              <a:buClr>
                <a:srgbClr val="757575"/>
              </a:buClr>
              <a:buSzPts val="2000"/>
              <a:buNone/>
              <a:defRPr sz="2000">
                <a:solidFill>
                  <a:srgbClr val="757575"/>
                </a:solidFill>
              </a:defRPr>
            </a:lvl2pPr>
            <a:lvl3pPr marL="1371600" lvl="2" indent="-228600" algn="l" rtl="0">
              <a:lnSpc>
                <a:spcPct val="90000"/>
              </a:lnSpc>
              <a:spcBef>
                <a:spcPts val="1600"/>
              </a:spcBef>
              <a:spcAft>
                <a:spcPts val="0"/>
              </a:spcAft>
              <a:buClr>
                <a:srgbClr val="757575"/>
              </a:buClr>
              <a:buSzPts val="1800"/>
              <a:buNone/>
              <a:defRPr sz="1800">
                <a:solidFill>
                  <a:srgbClr val="757575"/>
                </a:solidFill>
              </a:defRPr>
            </a:lvl3pPr>
            <a:lvl4pPr marL="1828800" lvl="3" indent="-228600" algn="l" rtl="0">
              <a:lnSpc>
                <a:spcPct val="90000"/>
              </a:lnSpc>
              <a:spcBef>
                <a:spcPts val="1600"/>
              </a:spcBef>
              <a:spcAft>
                <a:spcPts val="0"/>
              </a:spcAft>
              <a:buClr>
                <a:srgbClr val="757575"/>
              </a:buClr>
              <a:buSzPts val="1600"/>
              <a:buNone/>
              <a:defRPr sz="1600">
                <a:solidFill>
                  <a:srgbClr val="757575"/>
                </a:solidFill>
              </a:defRPr>
            </a:lvl4pPr>
            <a:lvl5pPr marL="2286000" lvl="4" indent="-228600" algn="l" rtl="0">
              <a:lnSpc>
                <a:spcPct val="90000"/>
              </a:lnSpc>
              <a:spcBef>
                <a:spcPts val="1600"/>
              </a:spcBef>
              <a:spcAft>
                <a:spcPts val="0"/>
              </a:spcAft>
              <a:buClr>
                <a:srgbClr val="757575"/>
              </a:buClr>
              <a:buSzPts val="1600"/>
              <a:buNone/>
              <a:defRPr sz="1600">
                <a:solidFill>
                  <a:srgbClr val="757575"/>
                </a:solidFill>
              </a:defRPr>
            </a:lvl5pPr>
            <a:lvl6pPr marL="2743200" lvl="5" indent="-228600" algn="l" rtl="0">
              <a:lnSpc>
                <a:spcPct val="90000"/>
              </a:lnSpc>
              <a:spcBef>
                <a:spcPts val="1600"/>
              </a:spcBef>
              <a:spcAft>
                <a:spcPts val="0"/>
              </a:spcAft>
              <a:buClr>
                <a:srgbClr val="757575"/>
              </a:buClr>
              <a:buSzPts val="1600"/>
              <a:buNone/>
              <a:defRPr sz="1600">
                <a:solidFill>
                  <a:srgbClr val="757575"/>
                </a:solidFill>
              </a:defRPr>
            </a:lvl6pPr>
            <a:lvl7pPr marL="3200400" lvl="6" indent="-228600" algn="l" rtl="0">
              <a:lnSpc>
                <a:spcPct val="90000"/>
              </a:lnSpc>
              <a:spcBef>
                <a:spcPts val="1600"/>
              </a:spcBef>
              <a:spcAft>
                <a:spcPts val="0"/>
              </a:spcAft>
              <a:buClr>
                <a:srgbClr val="757575"/>
              </a:buClr>
              <a:buSzPts val="1600"/>
              <a:buNone/>
              <a:defRPr sz="1600">
                <a:solidFill>
                  <a:srgbClr val="757575"/>
                </a:solidFill>
              </a:defRPr>
            </a:lvl7pPr>
            <a:lvl8pPr marL="3657600" lvl="7" indent="-228600" algn="l" rtl="0">
              <a:lnSpc>
                <a:spcPct val="90000"/>
              </a:lnSpc>
              <a:spcBef>
                <a:spcPts val="1600"/>
              </a:spcBef>
              <a:spcAft>
                <a:spcPts val="0"/>
              </a:spcAft>
              <a:buClr>
                <a:srgbClr val="757575"/>
              </a:buClr>
              <a:buSzPts val="1600"/>
              <a:buNone/>
              <a:defRPr sz="1600">
                <a:solidFill>
                  <a:srgbClr val="757575"/>
                </a:solidFill>
              </a:defRPr>
            </a:lvl8pPr>
            <a:lvl9pPr marL="4114800" lvl="8" indent="-228600" algn="l" rtl="0">
              <a:lnSpc>
                <a:spcPct val="90000"/>
              </a:lnSpc>
              <a:spcBef>
                <a:spcPts val="1600"/>
              </a:spcBef>
              <a:spcAft>
                <a:spcPts val="1600"/>
              </a:spcAft>
              <a:buClr>
                <a:srgbClr val="757575"/>
              </a:buClr>
              <a:buSzPts val="1600"/>
              <a:buNone/>
              <a:defRPr sz="1600">
                <a:solidFill>
                  <a:srgbClr val="757575"/>
                </a:solidFill>
              </a:defRPr>
            </a:lvl9pPr>
          </a:lstStyle>
          <a:p>
            <a:endParaRPr/>
          </a:p>
        </p:txBody>
      </p:sp>
      <p:sp>
        <p:nvSpPr>
          <p:cNvPr id="69" name="Google Shape;69;g27fbb530917_0_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g27fbb530917_0_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g27fbb530917_0_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g27fbb530917_0_1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Font typeface="Barlow"/>
              <a:buNone/>
              <a:defRPr sz="4800" b="1">
                <a:latin typeface="Barlow"/>
                <a:ea typeface="Barlow"/>
                <a:cs typeface="Barlow"/>
                <a:sym typeface="Barlow"/>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g27fbb530917_0_1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with Copy">
  <p:cSld name="CUSTOM">
    <p:spTree>
      <p:nvGrpSpPr>
        <p:cNvPr id="1" name="Shape 17"/>
        <p:cNvGrpSpPr/>
        <p:nvPr/>
      </p:nvGrpSpPr>
      <p:grpSpPr>
        <a:xfrm>
          <a:off x="0" y="0"/>
          <a:ext cx="0" cy="0"/>
          <a:chOff x="0" y="0"/>
          <a:chExt cx="0" cy="0"/>
        </a:xfrm>
      </p:grpSpPr>
      <p:sp>
        <p:nvSpPr>
          <p:cNvPr id="18" name="Google Shape;18;g27fbb530917_0_13"/>
          <p:cNvSpPr txBox="1">
            <a:spLocks noGrp="1"/>
          </p:cNvSpPr>
          <p:nvPr>
            <p:ph type="title"/>
          </p:nvPr>
        </p:nvSpPr>
        <p:spPr>
          <a:xfrm>
            <a:off x="568800" y="826733"/>
            <a:ext cx="11054400" cy="763500"/>
          </a:xfrm>
          <a:prstGeom prst="rect">
            <a:avLst/>
          </a:prstGeom>
        </p:spPr>
        <p:txBody>
          <a:bodyPr spcFirstLastPara="1" wrap="square" lIns="121900" tIns="121900" rIns="121900" bIns="121900" anchor="t" anchorCtr="0">
            <a:normAutofit/>
          </a:bodyPr>
          <a:lstStyle>
            <a:lvl1pPr lvl="0" algn="ctr">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 name="Google Shape;19;g27fbb530917_0_13"/>
          <p:cNvSpPr txBox="1">
            <a:spLocks noGrp="1"/>
          </p:cNvSpPr>
          <p:nvPr>
            <p:ph type="body" idx="1"/>
          </p:nvPr>
        </p:nvSpPr>
        <p:spPr>
          <a:xfrm>
            <a:off x="1451833" y="1924133"/>
            <a:ext cx="9463200" cy="3656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7fbb530917_0_16"/>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b="1">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27fbb530917_0_16"/>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Font typeface="Barlow"/>
              <a:buChar char="○"/>
              <a:defRPr sz="2400">
                <a:latin typeface="Barlow"/>
                <a:ea typeface="Barlow"/>
                <a:cs typeface="Barlow"/>
                <a:sym typeface="Barlow"/>
              </a:defRPr>
            </a:lvl2pPr>
            <a:lvl3pPr marL="1371600" lvl="2" indent="-381000">
              <a:spcBef>
                <a:spcPts val="0"/>
              </a:spcBef>
              <a:spcAft>
                <a:spcPts val="0"/>
              </a:spcAft>
              <a:buSzPts val="2400"/>
              <a:buFont typeface="Barlow"/>
              <a:buChar char="■"/>
              <a:defRPr sz="2400">
                <a:latin typeface="Barlow"/>
                <a:ea typeface="Barlow"/>
                <a:cs typeface="Barlow"/>
                <a:sym typeface="Barlow"/>
              </a:defRPr>
            </a:lvl3pPr>
            <a:lvl4pPr marL="1828800" lvl="3" indent="-381000">
              <a:spcBef>
                <a:spcPts val="0"/>
              </a:spcBef>
              <a:spcAft>
                <a:spcPts val="0"/>
              </a:spcAft>
              <a:buSzPts val="2400"/>
              <a:buFont typeface="Barlow"/>
              <a:buChar char="●"/>
              <a:defRPr sz="2400">
                <a:latin typeface="Barlow"/>
                <a:ea typeface="Barlow"/>
                <a:cs typeface="Barlow"/>
                <a:sym typeface="Barlow"/>
              </a:defRPr>
            </a:lvl4pPr>
            <a:lvl5pPr marL="2286000" lvl="4" indent="-381000">
              <a:spcBef>
                <a:spcPts val="0"/>
              </a:spcBef>
              <a:spcAft>
                <a:spcPts val="0"/>
              </a:spcAft>
              <a:buSzPts val="2400"/>
              <a:buFont typeface="Barlow"/>
              <a:buChar char="○"/>
              <a:defRPr sz="2400">
                <a:latin typeface="Barlow"/>
                <a:ea typeface="Barlow"/>
                <a:cs typeface="Barlow"/>
                <a:sym typeface="Barlow"/>
              </a:defRPr>
            </a:lvl5pPr>
            <a:lvl6pPr marL="2743200" lvl="5" indent="-381000">
              <a:spcBef>
                <a:spcPts val="0"/>
              </a:spcBef>
              <a:spcAft>
                <a:spcPts val="0"/>
              </a:spcAft>
              <a:buSzPts val="2400"/>
              <a:buFont typeface="Barlow"/>
              <a:buChar char="■"/>
              <a:defRPr sz="2400">
                <a:latin typeface="Barlow"/>
                <a:ea typeface="Barlow"/>
                <a:cs typeface="Barlow"/>
                <a:sym typeface="Barlow"/>
              </a:defRPr>
            </a:lvl6pPr>
            <a:lvl7pPr marL="3200400" lvl="6" indent="-381000">
              <a:spcBef>
                <a:spcPts val="0"/>
              </a:spcBef>
              <a:spcAft>
                <a:spcPts val="0"/>
              </a:spcAft>
              <a:buSzPts val="2400"/>
              <a:buFont typeface="Barlow"/>
              <a:buChar char="●"/>
              <a:defRPr sz="2400">
                <a:latin typeface="Barlow"/>
                <a:ea typeface="Barlow"/>
                <a:cs typeface="Barlow"/>
                <a:sym typeface="Barlow"/>
              </a:defRPr>
            </a:lvl7pPr>
            <a:lvl8pPr marL="3657600" lvl="7" indent="-381000">
              <a:spcBef>
                <a:spcPts val="0"/>
              </a:spcBef>
              <a:spcAft>
                <a:spcPts val="0"/>
              </a:spcAft>
              <a:buSzPts val="2400"/>
              <a:buFont typeface="Barlow"/>
              <a:buChar char="○"/>
              <a:defRPr sz="2400">
                <a:latin typeface="Barlow"/>
                <a:ea typeface="Barlow"/>
                <a:cs typeface="Barlow"/>
                <a:sym typeface="Barlow"/>
              </a:defRPr>
            </a:lvl8pPr>
            <a:lvl9pPr marL="4114800" lvl="8" indent="-381000">
              <a:spcBef>
                <a:spcPts val="0"/>
              </a:spcBef>
              <a:spcAft>
                <a:spcPts val="0"/>
              </a:spcAft>
              <a:buSzPts val="2400"/>
              <a:buFont typeface="Barlow"/>
              <a:buChar char="■"/>
              <a:defRPr sz="2400">
                <a:latin typeface="Barlow"/>
                <a:ea typeface="Barlow"/>
                <a:cs typeface="Barlow"/>
                <a:sym typeface="Barlow"/>
              </a:defRPr>
            </a:lvl9pPr>
          </a:lstStyle>
          <a:p>
            <a:endParaRPr/>
          </a:p>
        </p:txBody>
      </p:sp>
      <p:sp>
        <p:nvSpPr>
          <p:cNvPr id="23" name="Google Shape;23;g27fbb530917_0_1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7fbb530917_0_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Font typeface="Barlow"/>
              <a:buNone/>
              <a:defRPr b="1">
                <a:latin typeface="Barlow"/>
                <a:ea typeface="Barlow"/>
                <a:cs typeface="Barlow"/>
                <a:sym typeface="Barlow"/>
              </a:defRPr>
            </a:lvl2pPr>
            <a:lvl3pPr lvl="2">
              <a:spcBef>
                <a:spcPts val="0"/>
              </a:spcBef>
              <a:spcAft>
                <a:spcPts val="0"/>
              </a:spcAft>
              <a:buSzPts val="3700"/>
              <a:buFont typeface="Barlow"/>
              <a:buNone/>
              <a:defRPr b="1">
                <a:latin typeface="Barlow"/>
                <a:ea typeface="Barlow"/>
                <a:cs typeface="Barlow"/>
                <a:sym typeface="Barlow"/>
              </a:defRPr>
            </a:lvl3pPr>
            <a:lvl4pPr lvl="3">
              <a:spcBef>
                <a:spcPts val="0"/>
              </a:spcBef>
              <a:spcAft>
                <a:spcPts val="0"/>
              </a:spcAft>
              <a:buSzPts val="3700"/>
              <a:buFont typeface="Barlow"/>
              <a:buNone/>
              <a:defRPr b="1">
                <a:latin typeface="Barlow"/>
                <a:ea typeface="Barlow"/>
                <a:cs typeface="Barlow"/>
                <a:sym typeface="Barlow"/>
              </a:defRPr>
            </a:lvl4pPr>
            <a:lvl5pPr lvl="4">
              <a:spcBef>
                <a:spcPts val="0"/>
              </a:spcBef>
              <a:spcAft>
                <a:spcPts val="0"/>
              </a:spcAft>
              <a:buSzPts val="3700"/>
              <a:buFont typeface="Barlow"/>
              <a:buNone/>
              <a:defRPr b="1">
                <a:latin typeface="Barlow"/>
                <a:ea typeface="Barlow"/>
                <a:cs typeface="Barlow"/>
                <a:sym typeface="Barlow"/>
              </a:defRPr>
            </a:lvl5pPr>
            <a:lvl6pPr lvl="5">
              <a:spcBef>
                <a:spcPts val="0"/>
              </a:spcBef>
              <a:spcAft>
                <a:spcPts val="0"/>
              </a:spcAft>
              <a:buSzPts val="3700"/>
              <a:buFont typeface="Barlow"/>
              <a:buNone/>
              <a:defRPr b="1">
                <a:latin typeface="Barlow"/>
                <a:ea typeface="Barlow"/>
                <a:cs typeface="Barlow"/>
                <a:sym typeface="Barlow"/>
              </a:defRPr>
            </a:lvl6pPr>
            <a:lvl7pPr lvl="6">
              <a:spcBef>
                <a:spcPts val="0"/>
              </a:spcBef>
              <a:spcAft>
                <a:spcPts val="0"/>
              </a:spcAft>
              <a:buSzPts val="3700"/>
              <a:buFont typeface="Barlow"/>
              <a:buNone/>
              <a:defRPr b="1">
                <a:latin typeface="Barlow"/>
                <a:ea typeface="Barlow"/>
                <a:cs typeface="Barlow"/>
                <a:sym typeface="Barlow"/>
              </a:defRPr>
            </a:lvl7pPr>
            <a:lvl8pPr lvl="7">
              <a:spcBef>
                <a:spcPts val="0"/>
              </a:spcBef>
              <a:spcAft>
                <a:spcPts val="0"/>
              </a:spcAft>
              <a:buSzPts val="3700"/>
              <a:buFont typeface="Barlow"/>
              <a:buNone/>
              <a:defRPr b="1">
                <a:latin typeface="Barlow"/>
                <a:ea typeface="Barlow"/>
                <a:cs typeface="Barlow"/>
                <a:sym typeface="Barlow"/>
              </a:defRPr>
            </a:lvl8pPr>
            <a:lvl9pPr lvl="8">
              <a:spcBef>
                <a:spcPts val="0"/>
              </a:spcBef>
              <a:spcAft>
                <a:spcPts val="0"/>
              </a:spcAft>
              <a:buSzPts val="3700"/>
              <a:buFont typeface="Barlow"/>
              <a:buNone/>
              <a:defRPr b="1">
                <a:latin typeface="Barlow"/>
                <a:ea typeface="Barlow"/>
                <a:cs typeface="Barlow"/>
                <a:sym typeface="Barlow"/>
              </a:defRPr>
            </a:lvl9pPr>
          </a:lstStyle>
          <a:p>
            <a:endParaRPr/>
          </a:p>
        </p:txBody>
      </p:sp>
      <p:sp>
        <p:nvSpPr>
          <p:cNvPr id="26" name="Google Shape;26;g27fbb530917_0_20"/>
          <p:cNvSpPr txBox="1">
            <a:spLocks noGrp="1"/>
          </p:cNvSpPr>
          <p:nvPr>
            <p:ph type="body" idx="1"/>
          </p:nvPr>
        </p:nvSpPr>
        <p:spPr>
          <a:xfrm>
            <a:off x="454800" y="1536633"/>
            <a:ext cx="52941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g27fbb530917_0_2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74650">
              <a:spcBef>
                <a:spcPts val="0"/>
              </a:spcBef>
              <a:spcAft>
                <a:spcPts val="0"/>
              </a:spcAft>
              <a:buSzPts val="2300"/>
              <a:buChar char="●"/>
              <a:defRPr sz="23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8" name="Google Shape;28;g27fbb530917_0_2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7fbb530917_0_25"/>
          <p:cNvSpPr txBox="1">
            <a:spLocks noGrp="1"/>
          </p:cNvSpPr>
          <p:nvPr>
            <p:ph type="title"/>
          </p:nvPr>
        </p:nvSpPr>
        <p:spPr>
          <a:xfrm>
            <a:off x="664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27fbb530917_0_25"/>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lumn with Image">
  <p:cSld name="ONE_COLUMN_TEXT">
    <p:spTree>
      <p:nvGrpSpPr>
        <p:cNvPr id="1" name="Shape 32"/>
        <p:cNvGrpSpPr/>
        <p:nvPr/>
      </p:nvGrpSpPr>
      <p:grpSpPr>
        <a:xfrm>
          <a:off x="0" y="0"/>
          <a:ext cx="0" cy="0"/>
          <a:chOff x="0" y="0"/>
          <a:chExt cx="0" cy="0"/>
        </a:xfrm>
      </p:grpSpPr>
      <p:sp>
        <p:nvSpPr>
          <p:cNvPr id="33" name="Google Shape;33;g27fbb530917_0_28"/>
          <p:cNvSpPr txBox="1">
            <a:spLocks noGrp="1"/>
          </p:cNvSpPr>
          <p:nvPr>
            <p:ph type="title"/>
          </p:nvPr>
        </p:nvSpPr>
        <p:spPr>
          <a:xfrm>
            <a:off x="637833" y="1471067"/>
            <a:ext cx="49212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2900"/>
              <a:buFont typeface="Barlow"/>
              <a:buNone/>
              <a:defRPr sz="2900">
                <a:latin typeface="Barlow"/>
                <a:ea typeface="Barlow"/>
                <a:cs typeface="Barlow"/>
                <a:sym typeface="Barlow"/>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7fbb530917_0_28"/>
          <p:cNvSpPr txBox="1">
            <a:spLocks noGrp="1"/>
          </p:cNvSpPr>
          <p:nvPr>
            <p:ph type="body" idx="1"/>
          </p:nvPr>
        </p:nvSpPr>
        <p:spPr>
          <a:xfrm>
            <a:off x="637833" y="2667000"/>
            <a:ext cx="4505700" cy="3425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5" name="Google Shape;35;g27fbb530917_0_2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g27fbb530917_0_28"/>
          <p:cNvSpPr/>
          <p:nvPr/>
        </p:nvSpPr>
        <p:spPr>
          <a:xfrm>
            <a:off x="6040100" y="345367"/>
            <a:ext cx="5802000" cy="5648100"/>
          </a:xfrm>
          <a:prstGeom prst="roundRect">
            <a:avLst>
              <a:gd name="adj" fmla="val 3739"/>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ide Image">
  <p:cSld name="ONE_COLUMN_TEXT_1">
    <p:spTree>
      <p:nvGrpSpPr>
        <p:cNvPr id="1" name="Shape 37"/>
        <p:cNvGrpSpPr/>
        <p:nvPr/>
      </p:nvGrpSpPr>
      <p:grpSpPr>
        <a:xfrm>
          <a:off x="0" y="0"/>
          <a:ext cx="0" cy="0"/>
          <a:chOff x="0" y="0"/>
          <a:chExt cx="0" cy="0"/>
        </a:xfrm>
      </p:grpSpPr>
      <p:sp>
        <p:nvSpPr>
          <p:cNvPr id="38" name="Google Shape;38;g27fbb530917_0_33"/>
          <p:cNvSpPr txBox="1">
            <a:spLocks noGrp="1"/>
          </p:cNvSpPr>
          <p:nvPr>
            <p:ph type="title"/>
          </p:nvPr>
        </p:nvSpPr>
        <p:spPr>
          <a:xfrm>
            <a:off x="489767" y="439033"/>
            <a:ext cx="11241900" cy="689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Font typeface="Barlow"/>
              <a:buNone/>
              <a:defRPr sz="2900">
                <a:latin typeface="Barlow"/>
                <a:ea typeface="Barlow"/>
                <a:cs typeface="Barlow"/>
                <a:sym typeface="Barlow"/>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9" name="Google Shape;39;g27fbb530917_0_33"/>
          <p:cNvSpPr txBox="1">
            <a:spLocks noGrp="1"/>
          </p:cNvSpPr>
          <p:nvPr>
            <p:ph type="body" idx="1"/>
          </p:nvPr>
        </p:nvSpPr>
        <p:spPr>
          <a:xfrm>
            <a:off x="489767" y="1128233"/>
            <a:ext cx="11241900" cy="12855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0" name="Google Shape;40;g27fbb530917_0_33"/>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g27fbb530917_0_33"/>
          <p:cNvSpPr/>
          <p:nvPr/>
        </p:nvSpPr>
        <p:spPr>
          <a:xfrm>
            <a:off x="378767" y="2413833"/>
            <a:ext cx="11452500" cy="3579600"/>
          </a:xfrm>
          <a:prstGeom prst="roundRect">
            <a:avLst>
              <a:gd name="adj" fmla="val 6132"/>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g27fbb530917_0_38"/>
          <p:cNvSpPr txBox="1">
            <a:spLocks noGrp="1"/>
          </p:cNvSpPr>
          <p:nvPr>
            <p:ph type="title"/>
          </p:nvPr>
        </p:nvSpPr>
        <p:spPr>
          <a:xfrm>
            <a:off x="644900" y="566200"/>
            <a:ext cx="10724700" cy="51636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1"/>
              </a:buClr>
              <a:buSzPts val="6400"/>
              <a:buFont typeface="Barlow"/>
              <a:buNone/>
              <a:defRPr sz="6400">
                <a:solidFill>
                  <a:schemeClr val="accent1"/>
                </a:solidFill>
                <a:latin typeface="Barlow"/>
                <a:ea typeface="Barlow"/>
                <a:cs typeface="Barlow"/>
                <a:sym typeface="Barlow"/>
              </a:defRPr>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44" name="Google Shape;44;g27fbb530917_0_3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g27fbb530917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01486B"/>
              </a:buClr>
              <a:buSzPts val="3700"/>
              <a:buFont typeface="Roboto"/>
              <a:buNone/>
              <a:defRPr sz="3700" b="1">
                <a:solidFill>
                  <a:srgbClr val="01486B"/>
                </a:solidFill>
                <a:latin typeface="Roboto"/>
                <a:ea typeface="Roboto"/>
                <a:cs typeface="Roboto"/>
                <a:sym typeface="Roboto"/>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27fbb530917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Barlow Medium"/>
              <a:buChar char="●"/>
              <a:defRPr sz="2400">
                <a:solidFill>
                  <a:schemeClr val="dk2"/>
                </a:solidFill>
                <a:latin typeface="Barlow Medium"/>
                <a:ea typeface="Barlow Medium"/>
                <a:cs typeface="Barlow Medium"/>
                <a:sym typeface="Barlow Medium"/>
              </a:defRPr>
            </a:lvl1pPr>
            <a:lvl2pPr marL="914400" lvl="1"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2pPr>
            <a:lvl3pPr marL="1371600" lvl="2"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3pPr>
            <a:lvl4pPr marL="1828800" lvl="3"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4pPr>
            <a:lvl5pPr marL="2286000" lvl="4"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5pPr>
            <a:lvl6pPr marL="2743200" lvl="5"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6pPr>
            <a:lvl7pPr marL="3200400" lvl="6"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7pPr>
            <a:lvl8pPr marL="3657600" lvl="7"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8pPr>
            <a:lvl9pPr marL="4114800" lvl="8"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9pPr>
          </a:lstStyle>
          <a:p>
            <a:endParaRPr/>
          </a:p>
        </p:txBody>
      </p:sp>
      <p:sp>
        <p:nvSpPr>
          <p:cNvPr id="8" name="Google Shape;8;g27fbb530917_0_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g27fbb530917_0_0"/>
          <p:cNvSpPr txBox="1"/>
          <p:nvPr/>
        </p:nvSpPr>
        <p:spPr>
          <a:xfrm>
            <a:off x="6590116" y="6353000"/>
            <a:ext cx="5601900" cy="5052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Clr>
                <a:schemeClr val="dk1"/>
              </a:buClr>
              <a:buSzPts val="1100"/>
              <a:buFont typeface="Arial"/>
              <a:buNone/>
            </a:pPr>
            <a:r>
              <a:rPr lang="en-US" sz="1700" b="1">
                <a:solidFill>
                  <a:schemeClr val="lt1"/>
                </a:solidFill>
                <a:latin typeface="Barlow"/>
                <a:ea typeface="Barlow"/>
                <a:cs typeface="Barlow"/>
                <a:sym typeface="Barlow"/>
              </a:rPr>
              <a:t>“I Will Survive”  Ingenuity in the Music Industry</a:t>
            </a:r>
            <a:endParaRPr sz="1700" b="1">
              <a:solidFill>
                <a:schemeClr val="lt1"/>
              </a:solidFill>
              <a:latin typeface="Barlow"/>
              <a:ea typeface="Barlow"/>
              <a:cs typeface="Barlow"/>
              <a:sym typeface="Barl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Mission #1</a:t>
            </a:r>
            <a:endParaRPr/>
          </a:p>
        </p:txBody>
      </p:sp>
      <p:sp>
        <p:nvSpPr>
          <p:cNvPr id="131" name="Google Shape;131;p4"/>
          <p:cNvSpPr txBox="1">
            <a:spLocks noGrp="1"/>
          </p:cNvSpPr>
          <p:nvPr>
            <p:ph type="body" idx="1"/>
          </p:nvPr>
        </p:nvSpPr>
        <p:spPr>
          <a:xfrm>
            <a:off x="699700" y="1356875"/>
            <a:ext cx="5697900" cy="4609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The country is at war and musical instrument manufacturing is suspended. As a music retailer, you are panicked. </a:t>
            </a:r>
            <a:br>
              <a:rPr lang="en-US" sz="2400"/>
            </a:br>
            <a:r>
              <a:rPr lang="en-US" sz="2400"/>
              <a:t>You can’t get any new inventory for your store but you need to keep sales up so you can survive the war! </a:t>
            </a:r>
            <a:endParaRPr sz="2400"/>
          </a:p>
          <a:p>
            <a:pPr marL="0" lvl="0" indent="0" algn="l" rtl="0">
              <a:lnSpc>
                <a:spcPct val="90000"/>
              </a:lnSpc>
              <a:spcBef>
                <a:spcPts val="1600"/>
              </a:spcBef>
              <a:spcAft>
                <a:spcPts val="0"/>
              </a:spcAft>
              <a:buClr>
                <a:schemeClr val="dk1"/>
              </a:buClr>
              <a:buSzPts val="2400"/>
              <a:buNone/>
            </a:pPr>
            <a:r>
              <a:rPr lang="en-US" sz="2400"/>
              <a:t>What could you sell? </a:t>
            </a:r>
            <a:endParaRPr sz="2400"/>
          </a:p>
          <a:p>
            <a:pPr marL="0" lvl="0" indent="0" algn="l" rtl="0">
              <a:lnSpc>
                <a:spcPct val="90000"/>
              </a:lnSpc>
              <a:spcBef>
                <a:spcPts val="1600"/>
              </a:spcBef>
              <a:spcAft>
                <a:spcPts val="0"/>
              </a:spcAft>
              <a:buClr>
                <a:schemeClr val="dk1"/>
              </a:buClr>
              <a:buSzPts val="2400"/>
              <a:buNone/>
            </a:pPr>
            <a:r>
              <a:rPr lang="en-US" sz="2400"/>
              <a:t>What services could you offer?</a:t>
            </a:r>
            <a:endParaRPr sz="2400"/>
          </a:p>
          <a:p>
            <a:pPr marL="0" lvl="0" indent="0" algn="l" rtl="0">
              <a:lnSpc>
                <a:spcPct val="90000"/>
              </a:lnSpc>
              <a:spcBef>
                <a:spcPts val="1600"/>
              </a:spcBef>
              <a:spcAft>
                <a:spcPts val="1600"/>
              </a:spcAft>
              <a:buClr>
                <a:schemeClr val="dk1"/>
              </a:buClr>
              <a:buSzPts val="2400"/>
              <a:buNone/>
            </a:pPr>
            <a:r>
              <a:rPr lang="en-US" sz="2400"/>
              <a:t>How would you adjust your focus to keep folks coming in the door of your store?</a:t>
            </a:r>
            <a:endParaRPr sz="2400"/>
          </a:p>
        </p:txBody>
      </p:sp>
      <p:pic>
        <p:nvPicPr>
          <p:cNvPr id="132" name="Google Shape;132;p4"/>
          <p:cNvPicPr preferRelativeResize="0"/>
          <p:nvPr/>
        </p:nvPicPr>
        <p:blipFill rotWithShape="1">
          <a:blip r:embed="rId3">
            <a:alphaModFix/>
          </a:blip>
          <a:srcRect l="53953" t="37383" r="13803" b="42898"/>
          <a:stretch/>
        </p:blipFill>
        <p:spPr>
          <a:xfrm>
            <a:off x="7384700" y="593375"/>
            <a:ext cx="2893652" cy="1850599"/>
          </a:xfrm>
          <a:prstGeom prst="rect">
            <a:avLst/>
          </a:prstGeom>
          <a:noFill/>
          <a:ln w="76200" cap="flat" cmpd="sng">
            <a:solidFill>
              <a:srgbClr val="00486F"/>
            </a:solidFill>
            <a:prstDash val="solid"/>
            <a:round/>
            <a:headEnd type="none" w="sm" len="sm"/>
            <a:tailEnd type="none" w="sm" len="sm"/>
          </a:ln>
        </p:spPr>
      </p:pic>
      <p:pic>
        <p:nvPicPr>
          <p:cNvPr id="133" name="Google Shape;133;p4"/>
          <p:cNvPicPr preferRelativeResize="0"/>
          <p:nvPr/>
        </p:nvPicPr>
        <p:blipFill rotWithShape="1">
          <a:blip r:embed="rId4">
            <a:alphaModFix/>
          </a:blip>
          <a:srcRect t="7235"/>
          <a:stretch/>
        </p:blipFill>
        <p:spPr>
          <a:xfrm>
            <a:off x="7426900" y="2741850"/>
            <a:ext cx="2809252" cy="3224223"/>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Mission #2</a:t>
            </a:r>
            <a:endParaRPr/>
          </a:p>
        </p:txBody>
      </p:sp>
      <p:sp>
        <p:nvSpPr>
          <p:cNvPr id="139" name="Google Shape;139;p6"/>
          <p:cNvSpPr txBox="1">
            <a:spLocks noGrp="1"/>
          </p:cNvSpPr>
          <p:nvPr>
            <p:ph type="body" idx="1"/>
          </p:nvPr>
        </p:nvSpPr>
        <p:spPr>
          <a:xfrm>
            <a:off x="699700" y="1356875"/>
            <a:ext cx="5971500" cy="4844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600"/>
              <a:t>You’re an instrument maker and your biggest seller is something called the “Player Piano:” an instrument that can play itself and provide wonderful background music for parties! </a:t>
            </a:r>
            <a:endParaRPr sz="2600"/>
          </a:p>
          <a:p>
            <a:pPr marL="0" lvl="0" indent="0" algn="l" rtl="0">
              <a:lnSpc>
                <a:spcPct val="90000"/>
              </a:lnSpc>
              <a:spcBef>
                <a:spcPts val="1600"/>
              </a:spcBef>
              <a:spcAft>
                <a:spcPts val="0"/>
              </a:spcAft>
              <a:buClr>
                <a:schemeClr val="dk1"/>
              </a:buClr>
              <a:buSzPts val="2400"/>
              <a:buNone/>
            </a:pPr>
            <a:r>
              <a:rPr lang="en-US" sz="2600"/>
              <a:t>But, with the new invention of an electric radio, instrument sales are down and you’re stuck. </a:t>
            </a:r>
            <a:endParaRPr sz="2600"/>
          </a:p>
          <a:p>
            <a:pPr marL="0" lvl="0" indent="0" algn="l" rtl="0">
              <a:lnSpc>
                <a:spcPct val="90000"/>
              </a:lnSpc>
              <a:spcBef>
                <a:spcPts val="1600"/>
              </a:spcBef>
              <a:spcAft>
                <a:spcPts val="1600"/>
              </a:spcAft>
              <a:buClr>
                <a:schemeClr val="dk1"/>
              </a:buClr>
              <a:buSzPts val="2400"/>
              <a:buNone/>
            </a:pPr>
            <a:r>
              <a:rPr lang="en-US" sz="2600"/>
              <a:t>How can you use electricity to your advantage and not lose your business?</a:t>
            </a:r>
            <a:endParaRPr sz="2900"/>
          </a:p>
        </p:txBody>
      </p:sp>
      <p:pic>
        <p:nvPicPr>
          <p:cNvPr id="140" name="Google Shape;140;p6"/>
          <p:cNvPicPr preferRelativeResize="0"/>
          <p:nvPr/>
        </p:nvPicPr>
        <p:blipFill>
          <a:blip r:embed="rId3">
            <a:alphaModFix/>
          </a:blip>
          <a:stretch>
            <a:fillRect/>
          </a:stretch>
        </p:blipFill>
        <p:spPr>
          <a:xfrm>
            <a:off x="7176300" y="378204"/>
            <a:ext cx="4044550" cy="2687621"/>
          </a:xfrm>
          <a:prstGeom prst="rect">
            <a:avLst/>
          </a:prstGeom>
          <a:noFill/>
          <a:ln w="76200" cap="flat" cmpd="sng">
            <a:solidFill>
              <a:srgbClr val="01486B"/>
            </a:solidFill>
            <a:prstDash val="solid"/>
            <a:round/>
            <a:headEnd type="none" w="sm" len="sm"/>
            <a:tailEnd type="none" w="sm" len="sm"/>
          </a:ln>
        </p:spPr>
      </p:pic>
      <p:pic>
        <p:nvPicPr>
          <p:cNvPr id="141" name="Google Shape;141;p6"/>
          <p:cNvPicPr preferRelativeResize="0"/>
          <p:nvPr/>
        </p:nvPicPr>
        <p:blipFill>
          <a:blip r:embed="rId4">
            <a:alphaModFix/>
          </a:blip>
          <a:stretch>
            <a:fillRect/>
          </a:stretch>
        </p:blipFill>
        <p:spPr>
          <a:xfrm>
            <a:off x="7176300" y="3285950"/>
            <a:ext cx="4044550" cy="2687725"/>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Mission #3</a:t>
            </a:r>
            <a:endParaRPr/>
          </a:p>
        </p:txBody>
      </p:sp>
      <p:sp>
        <p:nvSpPr>
          <p:cNvPr id="147" name="Google Shape;147;p8"/>
          <p:cNvSpPr txBox="1">
            <a:spLocks noGrp="1"/>
          </p:cNvSpPr>
          <p:nvPr>
            <p:ph type="body" idx="1"/>
          </p:nvPr>
        </p:nvSpPr>
        <p:spPr>
          <a:xfrm>
            <a:off x="699700" y="1519325"/>
            <a:ext cx="4495500" cy="4514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600"/>
              <a:t>The economy is not doing well. You are a music retailer and selling new guitars is how you’ve stayed in business! </a:t>
            </a:r>
            <a:br>
              <a:rPr lang="en-US" sz="2600"/>
            </a:br>
            <a:endParaRPr sz="2600"/>
          </a:p>
          <a:p>
            <a:pPr marL="0" lvl="0" indent="0" algn="l" rtl="0">
              <a:lnSpc>
                <a:spcPct val="90000"/>
              </a:lnSpc>
              <a:spcBef>
                <a:spcPts val="1600"/>
              </a:spcBef>
              <a:spcAft>
                <a:spcPts val="1600"/>
              </a:spcAft>
              <a:buClr>
                <a:schemeClr val="dk1"/>
              </a:buClr>
              <a:buSzPts val="2400"/>
              <a:buNone/>
            </a:pPr>
            <a:r>
              <a:rPr lang="en-US" sz="2600"/>
              <a:t>But, many people are saying that “buying new” is out of the question. How can you pivot to keep your business running if you can’t sell new instruments? </a:t>
            </a:r>
            <a:endParaRPr sz="2600" u="sng"/>
          </a:p>
        </p:txBody>
      </p:sp>
      <p:pic>
        <p:nvPicPr>
          <p:cNvPr id="148" name="Google Shape;148;p8"/>
          <p:cNvPicPr preferRelativeResize="0"/>
          <p:nvPr/>
        </p:nvPicPr>
        <p:blipFill rotWithShape="1">
          <a:blip r:embed="rId3">
            <a:alphaModFix/>
          </a:blip>
          <a:srcRect t="6638" r="12694"/>
          <a:stretch/>
        </p:blipFill>
        <p:spPr>
          <a:xfrm>
            <a:off x="5662850" y="633825"/>
            <a:ext cx="5687400" cy="5119450"/>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0"/>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Mission #4</a:t>
            </a:r>
            <a:endParaRPr/>
          </a:p>
        </p:txBody>
      </p:sp>
      <p:sp>
        <p:nvSpPr>
          <p:cNvPr id="154" name="Google Shape;154;p10"/>
          <p:cNvSpPr txBox="1">
            <a:spLocks noGrp="1"/>
          </p:cNvSpPr>
          <p:nvPr>
            <p:ph type="body" idx="1"/>
          </p:nvPr>
        </p:nvSpPr>
        <p:spPr>
          <a:xfrm>
            <a:off x="699700" y="1581425"/>
            <a:ext cx="5286000" cy="3753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3000"/>
              <a:t>The country is at war and most of the men who run your guitar manufacturing plant have gone to war. Without your workforce, there’s a chance that your plant will cease to exist. </a:t>
            </a:r>
            <a:endParaRPr sz="3000"/>
          </a:p>
          <a:p>
            <a:pPr marL="0" lvl="0" indent="0" algn="l" rtl="0">
              <a:lnSpc>
                <a:spcPct val="90000"/>
              </a:lnSpc>
              <a:spcBef>
                <a:spcPts val="1600"/>
              </a:spcBef>
              <a:spcAft>
                <a:spcPts val="1600"/>
              </a:spcAft>
              <a:buClr>
                <a:schemeClr val="dk1"/>
              </a:buClr>
              <a:buSzPts val="2400"/>
              <a:buNone/>
            </a:pPr>
            <a:r>
              <a:rPr lang="en-US" sz="3000"/>
              <a:t>How can you ensure that the plant continues running?</a:t>
            </a:r>
            <a:endParaRPr sz="3000"/>
          </a:p>
        </p:txBody>
      </p:sp>
      <p:pic>
        <p:nvPicPr>
          <p:cNvPr id="155" name="Google Shape;155;p10"/>
          <p:cNvPicPr preferRelativeResize="0"/>
          <p:nvPr/>
        </p:nvPicPr>
        <p:blipFill>
          <a:blip r:embed="rId3">
            <a:alphaModFix/>
          </a:blip>
          <a:stretch>
            <a:fillRect/>
          </a:stretch>
        </p:blipFill>
        <p:spPr>
          <a:xfrm>
            <a:off x="6964075" y="593367"/>
            <a:ext cx="3903075" cy="5196333"/>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Play"/>
              <a:buNone/>
            </a:pPr>
            <a:r>
              <a:rPr lang="en-US" sz="4000"/>
              <a:t>Solutions</a:t>
            </a:r>
            <a:endParaRPr sz="4000"/>
          </a:p>
        </p:txBody>
      </p:sp>
      <p:sp>
        <p:nvSpPr>
          <p:cNvPr id="161" name="Google Shape;161;p3"/>
          <p:cNvSpPr txBox="1">
            <a:spLocks noGrp="1"/>
          </p:cNvSpPr>
          <p:nvPr>
            <p:ph type="body" idx="1"/>
          </p:nvPr>
        </p:nvSpPr>
        <p:spPr>
          <a:xfrm>
            <a:off x="699700" y="1536633"/>
            <a:ext cx="10574100" cy="406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7575"/>
              </a:buClr>
              <a:buSzPts val="2400"/>
              <a:buNone/>
            </a:pPr>
            <a:endParaRPr/>
          </a:p>
          <a:p>
            <a:pPr marL="0" lvl="0" indent="0" algn="l" rtl="0">
              <a:lnSpc>
                <a:spcPct val="90000"/>
              </a:lnSpc>
              <a:spcBef>
                <a:spcPts val="1600"/>
              </a:spcBef>
              <a:spcAft>
                <a:spcPts val="1600"/>
              </a:spcAft>
              <a:buClr>
                <a:srgbClr val="757575"/>
              </a:buClr>
              <a:buSzPts val="2400"/>
              <a:buNone/>
            </a:pPr>
            <a:r>
              <a:rPr lang="en-US" sz="3600"/>
              <a:t>Missions and real-world applications </a:t>
            </a:r>
            <a:endParaRPr sz="3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5"/>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Solution #1</a:t>
            </a:r>
            <a:endParaRPr/>
          </a:p>
        </p:txBody>
      </p:sp>
      <p:sp>
        <p:nvSpPr>
          <p:cNvPr id="167" name="Google Shape;167;p5"/>
          <p:cNvSpPr txBox="1">
            <a:spLocks noGrp="1"/>
          </p:cNvSpPr>
          <p:nvPr>
            <p:ph type="body" idx="1"/>
          </p:nvPr>
        </p:nvSpPr>
        <p:spPr>
          <a:xfrm>
            <a:off x="690450" y="1436375"/>
            <a:ext cx="10811100" cy="4342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None/>
            </a:pPr>
            <a:r>
              <a:rPr lang="en-US" sz="2000"/>
              <a:t>The manufacture of musical instruments was largely suspended during</a:t>
            </a:r>
            <a:endParaRPr sz="2000"/>
          </a:p>
          <a:p>
            <a:pPr marL="0" lvl="0" indent="0" algn="l" rtl="0">
              <a:lnSpc>
                <a:spcPct val="90000"/>
              </a:lnSpc>
              <a:spcBef>
                <a:spcPts val="0"/>
              </a:spcBef>
              <a:spcAft>
                <a:spcPts val="0"/>
              </a:spcAft>
              <a:buClr>
                <a:schemeClr val="dk1"/>
              </a:buClr>
              <a:buSzPts val="2400"/>
              <a:buNone/>
            </a:pPr>
            <a:r>
              <a:rPr lang="en-US" sz="2000"/>
              <a:t>World War II. This left many retailers unable to secure new inventory for their stores, and as a result some offered novel products and services to get by. </a:t>
            </a:r>
            <a:br>
              <a:rPr lang="en-US" sz="2000"/>
            </a:br>
            <a:endParaRPr sz="2000"/>
          </a:p>
          <a:p>
            <a:pPr marL="0" lvl="0" indent="0" algn="l" rtl="0">
              <a:lnSpc>
                <a:spcPct val="90000"/>
              </a:lnSpc>
              <a:spcBef>
                <a:spcPts val="1000"/>
              </a:spcBef>
              <a:spcAft>
                <a:spcPts val="0"/>
              </a:spcAft>
              <a:buClr>
                <a:schemeClr val="dk1"/>
              </a:buClr>
              <a:buSzPts val="2400"/>
              <a:buNone/>
            </a:pPr>
            <a:r>
              <a:rPr lang="en-US" sz="2000"/>
              <a:t>Some stores added repair and refinishing departments, both to help customers keep their instruments playing and to improve older instruments for resale. Sherman Clay, in San Francisco, bought used records in good condition – and even picked them up from sellers’ homes – to build up an inventory of 40,000 records for resale. Others, including Jenkins Music in Kansas City, brought any and every product – including furniture, appliances, and house goods – into their stores to sell. </a:t>
            </a:r>
            <a:br>
              <a:rPr lang="en-US" sz="2000"/>
            </a:br>
            <a:endParaRPr sz="2000"/>
          </a:p>
          <a:p>
            <a:pPr marL="0" lvl="0" indent="0" algn="l" rtl="0">
              <a:lnSpc>
                <a:spcPct val="90000"/>
              </a:lnSpc>
              <a:spcBef>
                <a:spcPts val="1000"/>
              </a:spcBef>
              <a:spcAft>
                <a:spcPts val="0"/>
              </a:spcAft>
              <a:buClr>
                <a:schemeClr val="dk1"/>
              </a:buClr>
              <a:buSzPts val="2400"/>
              <a:buNone/>
            </a:pPr>
            <a:r>
              <a:rPr lang="en-US" sz="2000"/>
              <a:t>With a shortage of fashionable new spinet pianos, at least one company, MirrApiano, modified older upright pianos with mirrors to make them appear smaller and more stylish; thousands of these pianos were sold during the war.</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7"/>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Solution #2</a:t>
            </a:r>
            <a:endParaRPr/>
          </a:p>
        </p:txBody>
      </p:sp>
      <p:sp>
        <p:nvSpPr>
          <p:cNvPr id="173" name="Google Shape;173;p7"/>
          <p:cNvSpPr txBox="1">
            <a:spLocks noGrp="1"/>
          </p:cNvSpPr>
          <p:nvPr>
            <p:ph type="body" idx="1"/>
          </p:nvPr>
        </p:nvSpPr>
        <p:spPr>
          <a:xfrm>
            <a:off x="699700" y="1413375"/>
            <a:ext cx="7670100" cy="4191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200"/>
              <a:t>Already in a weakened position, many piano manufacturers merged or went bankrupt, and dealers were left without new products to sell. But while electricity contributed to the industry’s crash, it also provided some of its few bright spots in the 1930s: the Hammond Model A organ, released in 1935, and the electric guitar, which first found commercial traction with Rickenbacker’s A-22 “Frying Pan” model in the early 30s.</a:t>
            </a:r>
            <a:endParaRPr sz="2200"/>
          </a:p>
          <a:p>
            <a:pPr marL="228600" lvl="0" indent="-228600" algn="l" rtl="0">
              <a:lnSpc>
                <a:spcPct val="90000"/>
              </a:lnSpc>
              <a:spcBef>
                <a:spcPts val="0"/>
              </a:spcBef>
              <a:spcAft>
                <a:spcPts val="0"/>
              </a:spcAft>
              <a:buClr>
                <a:schemeClr val="dk1"/>
              </a:buClr>
              <a:buSzPts val="2400"/>
              <a:buNone/>
            </a:pPr>
            <a:r>
              <a:rPr lang="en-US" sz="2200"/>
              <a:t> </a:t>
            </a:r>
            <a:endParaRPr sz="2200"/>
          </a:p>
          <a:p>
            <a:pPr marL="0" lvl="0" indent="0" algn="l" rtl="0">
              <a:lnSpc>
                <a:spcPct val="90000"/>
              </a:lnSpc>
              <a:spcBef>
                <a:spcPts val="1000"/>
              </a:spcBef>
              <a:spcAft>
                <a:spcPts val="0"/>
              </a:spcAft>
              <a:buClr>
                <a:schemeClr val="dk1"/>
              </a:buClr>
              <a:buSzPts val="2400"/>
              <a:buNone/>
            </a:pPr>
            <a:r>
              <a:rPr lang="en-US" sz="2200"/>
              <a:t>The success of both instruments contributed to a growing feeling of optimism across the industry later in the decade.</a:t>
            </a:r>
            <a:endParaRPr sz="2200"/>
          </a:p>
        </p:txBody>
      </p:sp>
      <p:pic>
        <p:nvPicPr>
          <p:cNvPr id="174" name="Google Shape;174;p7"/>
          <p:cNvPicPr preferRelativeResize="0"/>
          <p:nvPr/>
        </p:nvPicPr>
        <p:blipFill>
          <a:blip r:embed="rId3">
            <a:alphaModFix/>
          </a:blip>
          <a:stretch>
            <a:fillRect/>
          </a:stretch>
        </p:blipFill>
        <p:spPr>
          <a:xfrm rot="-5400000">
            <a:off x="8547036" y="3114684"/>
            <a:ext cx="1010125" cy="4170952"/>
          </a:xfrm>
          <a:prstGeom prst="rect">
            <a:avLst/>
          </a:prstGeom>
          <a:noFill/>
          <a:ln>
            <a:noFill/>
          </a:ln>
        </p:spPr>
      </p:pic>
      <p:pic>
        <p:nvPicPr>
          <p:cNvPr id="175" name="Google Shape;175;p7"/>
          <p:cNvPicPr preferRelativeResize="0"/>
          <p:nvPr/>
        </p:nvPicPr>
        <p:blipFill>
          <a:blip r:embed="rId4">
            <a:alphaModFix/>
          </a:blip>
          <a:stretch>
            <a:fillRect/>
          </a:stretch>
        </p:blipFill>
        <p:spPr>
          <a:xfrm>
            <a:off x="8415125" y="1027925"/>
            <a:ext cx="3191076" cy="31152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Solution #3</a:t>
            </a:r>
            <a:endParaRPr/>
          </a:p>
        </p:txBody>
      </p:sp>
      <p:sp>
        <p:nvSpPr>
          <p:cNvPr id="181" name="Google Shape;181;p9"/>
          <p:cNvSpPr txBox="1">
            <a:spLocks noGrp="1"/>
          </p:cNvSpPr>
          <p:nvPr>
            <p:ph type="body" idx="1"/>
          </p:nvPr>
        </p:nvSpPr>
        <p:spPr>
          <a:xfrm>
            <a:off x="699700" y="1536625"/>
            <a:ext cx="11045100" cy="4475400"/>
          </a:xfrm>
          <a:prstGeom prst="rect">
            <a:avLst/>
          </a:prstGeom>
          <a:noFill/>
          <a:ln>
            <a:noFill/>
          </a:ln>
        </p:spPr>
        <p:txBody>
          <a:bodyPr spcFirstLastPara="1" wrap="square" lIns="57150" tIns="45700" rIns="91425" bIns="45700" anchor="t" anchorCtr="0">
            <a:normAutofit lnSpcReduction="10000"/>
          </a:bodyPr>
          <a:lstStyle/>
          <a:p>
            <a:pPr marL="0" lvl="0" indent="0" algn="l" rtl="0">
              <a:lnSpc>
                <a:spcPct val="90000"/>
              </a:lnSpc>
              <a:spcBef>
                <a:spcPts val="0"/>
              </a:spcBef>
              <a:spcAft>
                <a:spcPts val="0"/>
              </a:spcAft>
              <a:buClr>
                <a:schemeClr val="dk1"/>
              </a:buClr>
              <a:buSzPts val="2400"/>
              <a:buNone/>
            </a:pPr>
            <a:r>
              <a:rPr lang="en-US" sz="2400"/>
              <a:t>The onset of the Great Depression following the Stock Market Crash of 1929 upended the US, and later the global, economy. As banks failed and sources of capital dried up, production across all industries slowed dramatically. </a:t>
            </a:r>
            <a:endParaRPr sz="2400"/>
          </a:p>
          <a:p>
            <a:pPr marL="228600" lvl="0" indent="-228600" algn="l" rtl="0">
              <a:lnSpc>
                <a:spcPct val="90000"/>
              </a:lnSpc>
              <a:spcBef>
                <a:spcPts val="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r>
              <a:rPr lang="en-US" sz="2400"/>
              <a:t>Unemployment soared to a peak of 25% in 1933. Those who were fortunate enough to remain employed often faced severe pay cuts – up to 75%.  As a result, musicians and consumers became extremely cost-conscious and hesitant to purchase anything new, including musical instruments. </a:t>
            </a:r>
            <a:endParaRPr sz="2400"/>
          </a:p>
          <a:p>
            <a:pPr marL="228600" lvl="0" indent="-22860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r>
              <a:rPr lang="en-US" sz="2400"/>
              <a:t>Used instruments continued to sell, though, which inspired some creative sales strategies. George Bundy, manager of the H&amp;A Selmer store in New York, claimed that “even if you showed them a new horn, you had to tell them that it was used or they would walk out the door.”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1"/>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Solution #4</a:t>
            </a:r>
            <a:endParaRPr/>
          </a:p>
        </p:txBody>
      </p:sp>
      <p:sp>
        <p:nvSpPr>
          <p:cNvPr id="187" name="Google Shape;187;p11"/>
          <p:cNvSpPr txBox="1">
            <a:spLocks noGrp="1"/>
          </p:cNvSpPr>
          <p:nvPr>
            <p:ph type="body" idx="1"/>
          </p:nvPr>
        </p:nvSpPr>
        <p:spPr>
          <a:xfrm>
            <a:off x="699700" y="1465200"/>
            <a:ext cx="4219500" cy="406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Clr>
                <a:srgbClr val="202124"/>
              </a:buClr>
              <a:buSzPts val="2400"/>
              <a:buNone/>
            </a:pPr>
            <a:r>
              <a:rPr lang="en-US" sz="2800"/>
              <a:t>"Kalamazoo Gals" is the nickname given to the women who kept the Gibson Guitar Factory in production while the men were off fighting WWII. </a:t>
            </a:r>
            <a:br>
              <a:rPr lang="en-US" sz="2800"/>
            </a:br>
            <a:r>
              <a:rPr lang="en-US" sz="2800"/>
              <a:t>To quote author John Thomas, “Women Kept Gibson Guitar Playing During WWII.” </a:t>
            </a:r>
            <a:endParaRPr sz="2800"/>
          </a:p>
        </p:txBody>
      </p:sp>
      <p:pic>
        <p:nvPicPr>
          <p:cNvPr id="188" name="Google Shape;188;p11" title="2-3-KALAMAZOOGALS.jpg"/>
          <p:cNvPicPr preferRelativeResize="0"/>
          <p:nvPr/>
        </p:nvPicPr>
        <p:blipFill rotWithShape="1">
          <a:blip r:embed="rId3">
            <a:alphaModFix/>
          </a:blip>
          <a:srcRect l="6164" t="20765" r="6146" b="20672"/>
          <a:stretch/>
        </p:blipFill>
        <p:spPr>
          <a:xfrm>
            <a:off x="5019902" y="1646687"/>
            <a:ext cx="6586300" cy="3772175"/>
          </a:xfrm>
          <a:prstGeom prst="rect">
            <a:avLst/>
          </a:prstGeom>
          <a:noFill/>
          <a:ln w="76200" cap="flat" cmpd="sng">
            <a:solidFill>
              <a:schemeClr val="accent6"/>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f241f3ad7c_0_1"/>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dk1"/>
              </a:buClr>
              <a:buSzPct val="30386"/>
              <a:buFont typeface="Arial"/>
              <a:buNone/>
            </a:pPr>
            <a:r>
              <a:rPr lang="en-US" sz="3620">
                <a:solidFill>
                  <a:schemeClr val="accent1"/>
                </a:solidFill>
              </a:rPr>
              <a:t>Consider a Career in Music!</a:t>
            </a:r>
            <a:endParaRPr sz="4300">
              <a:solidFill>
                <a:schemeClr val="accent1"/>
              </a:solidFill>
              <a:latin typeface="Roboto"/>
              <a:ea typeface="Roboto"/>
              <a:cs typeface="Roboto"/>
              <a:sym typeface="Roboto"/>
            </a:endParaRPr>
          </a:p>
          <a:p>
            <a:pPr marL="0" lvl="0" indent="0" algn="l" rtl="0">
              <a:spcBef>
                <a:spcPts val="0"/>
              </a:spcBef>
              <a:spcAft>
                <a:spcPts val="0"/>
              </a:spcAft>
              <a:buNone/>
            </a:pPr>
            <a:endParaRPr/>
          </a:p>
        </p:txBody>
      </p:sp>
      <p:sp>
        <p:nvSpPr>
          <p:cNvPr id="194" name="Google Shape;194;g2f241f3ad7c_0_1"/>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What careers are related to the lesson we just completed?</a:t>
            </a:r>
            <a:endParaRPr/>
          </a:p>
          <a:p>
            <a:pPr marL="457200" lvl="0" indent="-400050" algn="l" rtl="0">
              <a:spcBef>
                <a:spcPts val="1600"/>
              </a:spcBef>
              <a:spcAft>
                <a:spcPts val="0"/>
              </a:spcAft>
              <a:buSzPts val="2700"/>
              <a:buChar char="●"/>
            </a:pPr>
            <a:r>
              <a:rPr lang="en-US"/>
              <a:t>Music Store Owner</a:t>
            </a:r>
            <a:endParaRPr/>
          </a:p>
          <a:p>
            <a:pPr marL="457200" lvl="0" indent="-400050" algn="l" rtl="0">
              <a:spcBef>
                <a:spcPts val="0"/>
              </a:spcBef>
              <a:spcAft>
                <a:spcPts val="0"/>
              </a:spcAft>
              <a:buSzPts val="2700"/>
              <a:buChar char="●"/>
            </a:pPr>
            <a:r>
              <a:rPr lang="en-US"/>
              <a:t>Instrument Salesperson</a:t>
            </a:r>
            <a:endParaRPr/>
          </a:p>
          <a:p>
            <a:pPr marL="457200" lvl="0" indent="-400050" algn="l" rtl="0">
              <a:spcBef>
                <a:spcPts val="0"/>
              </a:spcBef>
              <a:spcAft>
                <a:spcPts val="0"/>
              </a:spcAft>
              <a:buSzPts val="2700"/>
              <a:buChar char="●"/>
            </a:pPr>
            <a:r>
              <a:rPr lang="en-US"/>
              <a:t>Marketing Manager</a:t>
            </a:r>
            <a:endParaRPr/>
          </a:p>
          <a:p>
            <a:pPr marL="457200" lvl="0" indent="-400050" algn="l" rtl="0">
              <a:spcBef>
                <a:spcPts val="0"/>
              </a:spcBef>
              <a:spcAft>
                <a:spcPts val="0"/>
              </a:spcAft>
              <a:buSzPts val="2700"/>
              <a:buChar char="●"/>
            </a:pPr>
            <a:r>
              <a:rPr lang="en-US"/>
              <a:t>Accountant</a:t>
            </a:r>
            <a:endParaRPr/>
          </a:p>
          <a:p>
            <a:pPr marL="457200" lvl="0" indent="-400050" algn="l" rtl="0">
              <a:spcBef>
                <a:spcPts val="0"/>
              </a:spcBef>
              <a:spcAft>
                <a:spcPts val="0"/>
              </a:spcAft>
              <a:buSzPts val="2700"/>
              <a:buChar char="●"/>
            </a:pPr>
            <a:r>
              <a:rPr lang="en-US"/>
              <a:t>Store Designer</a:t>
            </a:r>
            <a:endParaRPr/>
          </a:p>
          <a:p>
            <a:pPr marL="457200" lvl="0" indent="-400050" algn="l" rtl="0">
              <a:spcBef>
                <a:spcPts val="0"/>
              </a:spcBef>
              <a:spcAft>
                <a:spcPts val="0"/>
              </a:spcAft>
              <a:buSzPts val="2700"/>
              <a:buChar char="●"/>
            </a:pPr>
            <a:r>
              <a:rPr lang="en-US"/>
              <a:t>Human Resources</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2fde592aeba_0_0"/>
          <p:cNvSpPr txBox="1">
            <a:spLocks noGrp="1"/>
          </p:cNvSpPr>
          <p:nvPr>
            <p:ph type="ctrTitle"/>
          </p:nvPr>
        </p:nvSpPr>
        <p:spPr>
          <a:xfrm>
            <a:off x="415600" y="1470550"/>
            <a:ext cx="11360700" cy="2284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a:t>"I Will Survive!" </a:t>
            </a:r>
            <a:endParaRPr/>
          </a:p>
          <a:p>
            <a:pPr marL="0" lvl="0" indent="0" algn="ctr" rtl="0">
              <a:lnSpc>
                <a:spcPct val="90000"/>
              </a:lnSpc>
              <a:spcBef>
                <a:spcPts val="0"/>
              </a:spcBef>
              <a:spcAft>
                <a:spcPts val="0"/>
              </a:spcAft>
              <a:buClr>
                <a:schemeClr val="dk1"/>
              </a:buClr>
              <a:buSzPts val="6000"/>
              <a:buFont typeface="Play"/>
              <a:buNone/>
            </a:pPr>
            <a:r>
              <a:rPr lang="en-US"/>
              <a:t>Ingenuity in the Music Industry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g302a767b7bc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a:t>Lesson Objectives</a:t>
            </a:r>
            <a:endParaRPr sz="4000"/>
          </a:p>
        </p:txBody>
      </p:sp>
      <p:sp>
        <p:nvSpPr>
          <p:cNvPr id="87" name="Google Shape;87;p2"/>
          <p:cNvSpPr txBox="1">
            <a:spLocks noGrp="1"/>
          </p:cNvSpPr>
          <p:nvPr>
            <p:ph type="body" idx="1"/>
          </p:nvPr>
        </p:nvSpPr>
        <p:spPr>
          <a:xfrm>
            <a:off x="699700" y="1685558"/>
            <a:ext cx="10574100" cy="4062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Identify a challenging historical moment for the music products industry.</a:t>
            </a:r>
            <a:endParaRPr sz="2400"/>
          </a:p>
          <a:p>
            <a:pPr marL="228600" lvl="0" indent="0" algn="l" rtl="0">
              <a:lnSpc>
                <a:spcPct val="90000"/>
              </a:lnSpc>
              <a:spcBef>
                <a:spcPts val="0"/>
              </a:spcBef>
              <a:spcAft>
                <a:spcPts val="0"/>
              </a:spcAft>
              <a:buNone/>
            </a:pPr>
            <a:endParaRPr sz="2400"/>
          </a:p>
          <a:p>
            <a:pPr marL="228600" lvl="0" indent="-228600" algn="l" rtl="0">
              <a:lnSpc>
                <a:spcPct val="90000"/>
              </a:lnSpc>
              <a:spcBef>
                <a:spcPts val="1000"/>
              </a:spcBef>
              <a:spcAft>
                <a:spcPts val="0"/>
              </a:spcAft>
              <a:buClr>
                <a:schemeClr val="dk1"/>
              </a:buClr>
              <a:buSzPts val="2400"/>
              <a:buChar char="●"/>
            </a:pPr>
            <a:r>
              <a:rPr lang="en-US" sz="2400"/>
              <a:t>Create innovative solutions for specific, historical-based prompts.</a:t>
            </a:r>
            <a:endParaRPr sz="2400"/>
          </a:p>
          <a:p>
            <a:pPr marL="0" lvl="0" indent="0" algn="l" rtl="0">
              <a:lnSpc>
                <a:spcPct val="90000"/>
              </a:lnSpc>
              <a:spcBef>
                <a:spcPts val="1000"/>
              </a:spcBef>
              <a:spcAft>
                <a:spcPts val="0"/>
              </a:spcAft>
              <a:buNone/>
            </a:pPr>
            <a:endParaRPr sz="2400"/>
          </a:p>
          <a:p>
            <a:pPr marL="228600" lvl="0" indent="-228600" algn="l" rtl="0">
              <a:lnSpc>
                <a:spcPct val="90000"/>
              </a:lnSpc>
              <a:spcBef>
                <a:spcPts val="1000"/>
              </a:spcBef>
              <a:spcAft>
                <a:spcPts val="0"/>
              </a:spcAft>
              <a:buClr>
                <a:schemeClr val="dk1"/>
              </a:buClr>
              <a:buSzPts val="2400"/>
              <a:buChar char="●"/>
            </a:pPr>
            <a:r>
              <a:rPr lang="en-US" sz="2400"/>
              <a:t>Articulate how retailers innovated in the face of economic and political challenges.</a:t>
            </a:r>
            <a:endParaRPr sz="2400"/>
          </a:p>
          <a:p>
            <a:pPr marL="228600" lvl="0" indent="0" algn="l" rtl="0">
              <a:lnSpc>
                <a:spcPct val="90000"/>
              </a:lnSpc>
              <a:spcBef>
                <a:spcPts val="1000"/>
              </a:spcBef>
              <a:spcAft>
                <a:spcPts val="0"/>
              </a:spcAft>
              <a:buNone/>
            </a:pPr>
            <a:endParaRPr sz="2400"/>
          </a:p>
          <a:p>
            <a:pPr marL="228600" lvl="0" indent="-228600" algn="l" rtl="0">
              <a:lnSpc>
                <a:spcPct val="90000"/>
              </a:lnSpc>
              <a:spcBef>
                <a:spcPts val="1000"/>
              </a:spcBef>
              <a:spcAft>
                <a:spcPts val="0"/>
              </a:spcAft>
              <a:buClr>
                <a:schemeClr val="dk1"/>
              </a:buClr>
              <a:buSzPts val="2400"/>
              <a:buChar char="●"/>
            </a:pPr>
            <a:r>
              <a:rPr lang="en-US" sz="2400"/>
              <a:t>Apply lesson content to problems in other disciplines.</a:t>
            </a:r>
            <a:endParaRPr sz="2400"/>
          </a:p>
          <a:p>
            <a:pPr marL="228600" lvl="0" indent="-50800" algn="l" rtl="0">
              <a:lnSpc>
                <a:spcPct val="90000"/>
              </a:lnSpc>
              <a:spcBef>
                <a:spcPts val="1000"/>
              </a:spcBef>
              <a:spcAft>
                <a:spcPts val="1600"/>
              </a:spcAft>
              <a:buClr>
                <a:schemeClr val="dk1"/>
              </a:buClr>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27a10a3592a_0_0"/>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sz="4477"/>
              <a:t>Our Mission!</a:t>
            </a:r>
            <a:r>
              <a:rPr lang="en-US"/>
              <a:t>	</a:t>
            </a:r>
            <a:endParaRPr/>
          </a:p>
        </p:txBody>
      </p:sp>
      <p:sp>
        <p:nvSpPr>
          <p:cNvPr id="93" name="Google Shape;93;g27a10a3592a_0_0"/>
          <p:cNvSpPr txBox="1">
            <a:spLocks noGrp="1"/>
          </p:cNvSpPr>
          <p:nvPr>
            <p:ph type="body" idx="1"/>
          </p:nvPr>
        </p:nvSpPr>
        <p:spPr>
          <a:xfrm>
            <a:off x="699700" y="2137225"/>
            <a:ext cx="41037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r>
              <a:rPr lang="en-US" sz="3600"/>
              <a:t>Today we are on a mission to save the music industry.</a:t>
            </a:r>
            <a:endParaRPr sz="3600"/>
          </a:p>
        </p:txBody>
      </p:sp>
      <p:pic>
        <p:nvPicPr>
          <p:cNvPr id="94" name="Google Shape;94;g27a10a3592a_0_0"/>
          <p:cNvPicPr preferRelativeResize="0"/>
          <p:nvPr/>
        </p:nvPicPr>
        <p:blipFill>
          <a:blip r:embed="rId3">
            <a:alphaModFix/>
          </a:blip>
          <a:stretch>
            <a:fillRect/>
          </a:stretch>
        </p:blipFill>
        <p:spPr>
          <a:xfrm>
            <a:off x="6373700" y="699042"/>
            <a:ext cx="4368036" cy="51963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7a10a3592a_0_5"/>
          <p:cNvSpPr txBox="1">
            <a:spLocks noGrp="1"/>
          </p:cNvSpPr>
          <p:nvPr>
            <p:ph type="title"/>
          </p:nvPr>
        </p:nvSpPr>
        <p:spPr>
          <a:xfrm>
            <a:off x="606800" y="1953425"/>
            <a:ext cx="51228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a:t>Are musical instruments important to the world?</a:t>
            </a:r>
            <a:endParaRPr sz="4000"/>
          </a:p>
        </p:txBody>
      </p:sp>
      <p:pic>
        <p:nvPicPr>
          <p:cNvPr id="100" name="Google Shape;100;g27a10a3592a_0_5"/>
          <p:cNvPicPr preferRelativeResize="0"/>
          <p:nvPr/>
        </p:nvPicPr>
        <p:blipFill>
          <a:blip r:embed="rId3">
            <a:alphaModFix/>
          </a:blip>
          <a:stretch>
            <a:fillRect/>
          </a:stretch>
        </p:blipFill>
        <p:spPr>
          <a:xfrm>
            <a:off x="6099025" y="547476"/>
            <a:ext cx="5215225" cy="51491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27a10a3592a_0_10"/>
          <p:cNvSpPr txBox="1">
            <a:spLocks noGrp="1"/>
          </p:cNvSpPr>
          <p:nvPr>
            <p:ph type="title"/>
          </p:nvPr>
        </p:nvSpPr>
        <p:spPr>
          <a:xfrm>
            <a:off x="664700" y="593375"/>
            <a:ext cx="40374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sz="4000"/>
          </a:p>
          <a:p>
            <a:pPr marL="0" lvl="0" indent="0" algn="l" rtl="0">
              <a:spcBef>
                <a:spcPts val="0"/>
              </a:spcBef>
              <a:spcAft>
                <a:spcPts val="0"/>
              </a:spcAft>
              <a:buNone/>
            </a:pPr>
            <a:endParaRPr sz="4000"/>
          </a:p>
          <a:p>
            <a:pPr marL="0" lvl="0" indent="0" algn="l" rtl="0">
              <a:spcBef>
                <a:spcPts val="0"/>
              </a:spcBef>
              <a:spcAft>
                <a:spcPts val="0"/>
              </a:spcAft>
              <a:buNone/>
            </a:pPr>
            <a:r>
              <a:rPr lang="en-US" sz="4000"/>
              <a:t>What would the world be like without musical instruments?</a:t>
            </a:r>
            <a:endParaRPr sz="4000"/>
          </a:p>
        </p:txBody>
      </p:sp>
      <p:pic>
        <p:nvPicPr>
          <p:cNvPr id="106" name="Google Shape;106;g27a10a3592a_0_10"/>
          <p:cNvPicPr preferRelativeResize="0"/>
          <p:nvPr/>
        </p:nvPicPr>
        <p:blipFill>
          <a:blip r:embed="rId3">
            <a:alphaModFix/>
          </a:blip>
          <a:stretch>
            <a:fillRect/>
          </a:stretch>
        </p:blipFill>
        <p:spPr>
          <a:xfrm>
            <a:off x="5708125" y="657950"/>
            <a:ext cx="5070800" cy="5077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7a10a3592a_0_15"/>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930"/>
              <a:t>Providing the world with musical instruments through stores is important but hasn’t always been easy at certain times in history.</a:t>
            </a:r>
            <a:endParaRPr sz="2930"/>
          </a:p>
        </p:txBody>
      </p:sp>
      <p:pic>
        <p:nvPicPr>
          <p:cNvPr id="112" name="Google Shape;112;g27a10a3592a_0_15" title="2B-STORY2.jpg"/>
          <p:cNvPicPr preferRelativeResize="0"/>
          <p:nvPr/>
        </p:nvPicPr>
        <p:blipFill>
          <a:blip r:embed="rId3">
            <a:alphaModFix/>
          </a:blip>
          <a:stretch>
            <a:fillRect/>
          </a:stretch>
        </p:blipFill>
        <p:spPr>
          <a:xfrm>
            <a:off x="2170313" y="1967700"/>
            <a:ext cx="7965275" cy="3757200"/>
          </a:xfrm>
          <a:prstGeom prst="rect">
            <a:avLst/>
          </a:prstGeom>
          <a:noFill/>
          <a:ln w="76200" cap="flat" cmpd="sng">
            <a:solidFill>
              <a:srgbClr val="00486F"/>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7a10a3592a_0_20"/>
          <p:cNvSpPr txBox="1">
            <a:spLocks noGrp="1"/>
          </p:cNvSpPr>
          <p:nvPr>
            <p:ph type="body" idx="4294967295"/>
          </p:nvPr>
        </p:nvSpPr>
        <p:spPr>
          <a:xfrm>
            <a:off x="489767" y="1128233"/>
            <a:ext cx="11241900" cy="1285500"/>
          </a:xfrm>
          <a:prstGeom prst="rect">
            <a:avLst/>
          </a:prstGeom>
        </p:spPr>
        <p:txBody>
          <a:bodyPr spcFirstLastPara="1" wrap="square" lIns="121900" tIns="121900" rIns="121900" bIns="121900" anchor="t" anchorCtr="0">
            <a:normAutofit fontScale="55000" lnSpcReduction="10000"/>
          </a:bodyPr>
          <a:lstStyle/>
          <a:p>
            <a:pPr marL="0" lvl="0" indent="0" algn="l" rtl="0">
              <a:spcBef>
                <a:spcPts val="0"/>
              </a:spcBef>
              <a:spcAft>
                <a:spcPts val="0"/>
              </a:spcAft>
              <a:buClr>
                <a:schemeClr val="dk1"/>
              </a:buClr>
              <a:buSzPct val="45833"/>
              <a:buFont typeface="Arial"/>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18" name="Google Shape;118;g27a10a3592a_0_20"/>
          <p:cNvSpPr txBox="1">
            <a:spLocks noGrp="1"/>
          </p:cNvSpPr>
          <p:nvPr>
            <p:ph type="title"/>
          </p:nvPr>
        </p:nvSpPr>
        <p:spPr>
          <a:xfrm>
            <a:off x="359350" y="813050"/>
            <a:ext cx="4487100" cy="4068300"/>
          </a:xfrm>
          <a:prstGeom prst="rect">
            <a:avLst/>
          </a:prstGeom>
        </p:spPr>
        <p:txBody>
          <a:bodyPr spcFirstLastPara="1" wrap="square" lIns="121900" tIns="121900" rIns="121900" bIns="121900" anchor="ctr" anchorCtr="0">
            <a:noAutofit/>
          </a:bodyPr>
          <a:lstStyle/>
          <a:p>
            <a:pPr marL="0" lvl="0" indent="0" algn="l" rtl="0">
              <a:lnSpc>
                <a:spcPct val="115000"/>
              </a:lnSpc>
              <a:spcBef>
                <a:spcPts val="0"/>
              </a:spcBef>
              <a:spcAft>
                <a:spcPts val="1600"/>
              </a:spcAft>
              <a:buClr>
                <a:schemeClr val="dk1"/>
              </a:buClr>
              <a:buSzPts val="990"/>
              <a:buFont typeface="Arial"/>
              <a:buNone/>
            </a:pPr>
            <a:r>
              <a:rPr lang="en-US" sz="2530">
                <a:solidFill>
                  <a:srgbClr val="01486B"/>
                </a:solidFill>
              </a:rPr>
              <a:t>Today we will go back to the 1930s and 40s when our world went through economic hardship (The Great Depression) and a world war (World War II).</a:t>
            </a:r>
            <a:endParaRPr sz="3430">
              <a:solidFill>
                <a:srgbClr val="01486B"/>
              </a:solidFill>
            </a:endParaRPr>
          </a:p>
        </p:txBody>
      </p:sp>
      <p:pic>
        <p:nvPicPr>
          <p:cNvPr id="119" name="Google Shape;119;g27a10a3592a_0_20" title="E14_Image_Depression.jpg"/>
          <p:cNvPicPr preferRelativeResize="0"/>
          <p:nvPr/>
        </p:nvPicPr>
        <p:blipFill rotWithShape="1">
          <a:blip r:embed="rId3">
            <a:alphaModFix/>
          </a:blip>
          <a:srcRect l="4091" t="16985" r="3332" b="15986"/>
          <a:stretch/>
        </p:blipFill>
        <p:spPr>
          <a:xfrm>
            <a:off x="4974050" y="587150"/>
            <a:ext cx="6635925" cy="5189225"/>
          </a:xfrm>
          <a:prstGeom prst="rect">
            <a:avLst/>
          </a:prstGeom>
          <a:noFill/>
          <a:ln w="76200" cap="flat" cmpd="sng">
            <a:solidFill>
              <a:schemeClr val="accent6"/>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7a10a3592a_0_25"/>
          <p:cNvSpPr txBox="1">
            <a:spLocks noGrp="1"/>
          </p:cNvSpPr>
          <p:nvPr>
            <p:ph type="title"/>
          </p:nvPr>
        </p:nvSpPr>
        <p:spPr>
          <a:xfrm>
            <a:off x="642750" y="1536617"/>
            <a:ext cx="109065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SzPts val="990"/>
              <a:buNone/>
            </a:pPr>
            <a:r>
              <a:rPr lang="en-US" sz="4030"/>
              <a:t>Let’s save the music industry!</a:t>
            </a:r>
            <a:endParaRPr sz="4030"/>
          </a:p>
        </p:txBody>
      </p:sp>
      <p:sp>
        <p:nvSpPr>
          <p:cNvPr id="125" name="Google Shape;125;g27a10a3592a_0_25"/>
          <p:cNvSpPr txBox="1">
            <a:spLocks noGrp="1"/>
          </p:cNvSpPr>
          <p:nvPr>
            <p:ph type="body" idx="1"/>
          </p:nvPr>
        </p:nvSpPr>
        <p:spPr>
          <a:xfrm>
            <a:off x="808950" y="1457158"/>
            <a:ext cx="105741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sz="3200"/>
          </a:p>
          <a:p>
            <a:pPr marL="0" lvl="0" indent="0" algn="l" rtl="0">
              <a:spcBef>
                <a:spcPts val="1600"/>
              </a:spcBef>
              <a:spcAft>
                <a:spcPts val="0"/>
              </a:spcAft>
              <a:buNone/>
            </a:pPr>
            <a:endParaRPr/>
          </a:p>
          <a:p>
            <a:pPr marL="0" lvl="0" indent="0" algn="ctr" rtl="0">
              <a:spcBef>
                <a:spcPts val="1600"/>
              </a:spcBef>
              <a:spcAft>
                <a:spcPts val="1600"/>
              </a:spcAft>
              <a:buNone/>
            </a:pPr>
            <a:r>
              <a:rPr lang="en-US" sz="3000"/>
              <a:t>Choose your group’s name and complete your mission.</a:t>
            </a:r>
            <a:endParaRPr sz="3000"/>
          </a:p>
        </p:txBody>
      </p:sp>
    </p:spTree>
  </p:cSld>
  <p:clrMapOvr>
    <a:masterClrMapping/>
  </p:clrMapOvr>
</p:sld>
</file>

<file path=ppt/theme/theme1.xml><?xml version="1.0" encoding="utf-8"?>
<a:theme xmlns:a="http://schemas.openxmlformats.org/drawingml/2006/main" name="Build on Music!">
  <a:themeElements>
    <a:clrScheme name="Simple Light">
      <a:dk1>
        <a:srgbClr val="000000"/>
      </a:dk1>
      <a:lt1>
        <a:srgbClr val="FFFFFF"/>
      </a:lt1>
      <a:dk2>
        <a:srgbClr val="595959"/>
      </a:dk2>
      <a:lt2>
        <a:srgbClr val="EEEEEE"/>
      </a:lt2>
      <a:accent1>
        <a:srgbClr val="01486B"/>
      </a:accent1>
      <a:accent2>
        <a:srgbClr val="47C5DE"/>
      </a:accent2>
      <a:accent3>
        <a:srgbClr val="F1B000"/>
      </a:accent3>
      <a:accent4>
        <a:srgbClr val="F1B000"/>
      </a:accent4>
      <a:accent5>
        <a:srgbClr val="00B7CE"/>
      </a:accent5>
      <a:accent6>
        <a:srgbClr val="00486F"/>
      </a:accent6>
      <a:hlink>
        <a:srgbClr val="43B8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1264</Words>
  <Application>Microsoft Macintosh PowerPoint</Application>
  <PresentationFormat>Widescreen</PresentationFormat>
  <Paragraphs>83</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Play</vt:lpstr>
      <vt:lpstr>Roboto</vt:lpstr>
      <vt:lpstr>Barlow</vt:lpstr>
      <vt:lpstr>Arial</vt:lpstr>
      <vt:lpstr>Calibri</vt:lpstr>
      <vt:lpstr>Barlow Medium</vt:lpstr>
      <vt:lpstr>Build on Music!</vt:lpstr>
      <vt:lpstr>PowerPoint Presentation</vt:lpstr>
      <vt:lpstr>"I Will Survive!"  Ingenuity in the Music Industry</vt:lpstr>
      <vt:lpstr>Lesson Objectives</vt:lpstr>
      <vt:lpstr>Our Mission! </vt:lpstr>
      <vt:lpstr>Are musical instruments important to the world?</vt:lpstr>
      <vt:lpstr>  What would the world be like without musical instruments?</vt:lpstr>
      <vt:lpstr>Providing the world with musical instruments through stores is important but hasn’t always been easy at certain times in history.</vt:lpstr>
      <vt:lpstr>Today we will go back to the 1930s and 40s when our world went through economic hardship (The Great Depression) and a world war (World War II).</vt:lpstr>
      <vt:lpstr>Let’s save the music industry!</vt:lpstr>
      <vt:lpstr>Mission #1</vt:lpstr>
      <vt:lpstr>Mission #2</vt:lpstr>
      <vt:lpstr>Mission #3</vt:lpstr>
      <vt:lpstr>Mission #4</vt:lpstr>
      <vt:lpstr>Solutions</vt:lpstr>
      <vt:lpstr>Solution #1</vt:lpstr>
      <vt:lpstr>Solution #2</vt:lpstr>
      <vt:lpstr>Solution #3</vt:lpstr>
      <vt:lpstr>Solution #4</vt:lpstr>
      <vt:lpstr>Consider a Career in Music!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Hargis</cp:lastModifiedBy>
  <cp:revision>1</cp:revision>
  <dcterms:created xsi:type="dcterms:W3CDTF">2024-05-27T10:57:34Z</dcterms:created>
  <dcterms:modified xsi:type="dcterms:W3CDTF">2024-12-03T22:40:56Z</dcterms:modified>
</cp:coreProperties>
</file>