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Barlow" pitchFamily="2" charset="77"/>
      <p:regular r:id="rId19"/>
      <p:bold r:id="rId20"/>
      <p:italic r:id="rId21"/>
      <p:boldItalic r:id="rId22"/>
    </p:embeddedFont>
    <p:embeddedFont>
      <p:font typeface="Barlow Medium"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fURmyMTbfQTafte4QAVtIgis2T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a105ba6bd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a105ba6b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Washburn </a:t>
            </a:r>
            <a:r>
              <a:rPr lang="en-US" sz="1200" b="1">
                <a:solidFill>
                  <a:schemeClr val="dk1"/>
                </a:solidFill>
                <a:latin typeface="Calibri"/>
                <a:ea typeface="Calibri"/>
                <a:cs typeface="Calibri"/>
                <a:sym typeface="Calibri"/>
              </a:rPr>
              <a:t>Bowlback Mandolin</a:t>
            </a:r>
            <a:r>
              <a:rPr lang="en-US" sz="1200">
                <a:solidFill>
                  <a:schemeClr val="dk1"/>
                </a:solidFill>
                <a:latin typeface="Calibri"/>
                <a:ea typeface="Calibri"/>
                <a:cs typeface="Calibri"/>
                <a:sym typeface="Calibri"/>
              </a:rPr>
              <a:t> c.1898</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These mandolins are typical of the Neapolitan style of mandolin made in the USA between the turn of the 20th century and the 1920s. The Washburn’s bowl is made with nine ribs, while the Lyon &amp; Healy’s is made with 15.</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a105ba6bd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7a105ba6b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Gibson Mandolin-Guitar </a:t>
            </a:r>
            <a:r>
              <a:rPr lang="en-US" sz="1200" b="1">
                <a:solidFill>
                  <a:schemeClr val="dk1"/>
                </a:solidFill>
                <a:latin typeface="Calibri"/>
                <a:ea typeface="Calibri"/>
                <a:cs typeface="Calibri"/>
                <a:sym typeface="Calibri"/>
              </a:rPr>
              <a:t>A-4 Mandolin</a:t>
            </a:r>
            <a:endParaRPr sz="1200" b="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Drawing directly from Orville Gibson's 1898 patent for an entirely new style of mandolin, the A model represents a dramatic departure from existing mandolin design. Instead of a deeply rounded, ribbed back and a canted top, the A introduced a carved top and back with much shallower rounding. Gibson instruments were named by their style and level of finish; this A-4 represents the most elaborate model available in the A style at the time.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Wm. Lewis </a:t>
            </a:r>
            <a:r>
              <a:rPr lang="en-US" sz="1200" b="1">
                <a:solidFill>
                  <a:schemeClr val="dk1"/>
                </a:solidFill>
                <a:latin typeface="Calibri"/>
                <a:ea typeface="Calibri"/>
                <a:cs typeface="Calibri"/>
                <a:sym typeface="Calibri"/>
              </a:rPr>
              <a:t>Tomaso Mandolin</a:t>
            </a:r>
            <a:endParaRPr sz="1200" b="1">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Made by John Brandt for the Wm. Lewis Company of Chicago, this mandolin is ornately decorated with mother of pearl and ivory. Its bowl is constructed from 38 narrow ribs.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b="1">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b="1">
              <a:solidFill>
                <a:schemeClr val="dk1"/>
              </a:solidFill>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Gibson Mandolin-Guitar </a:t>
            </a:r>
            <a:r>
              <a:rPr lang="en-US" sz="1200" b="1">
                <a:solidFill>
                  <a:schemeClr val="dk1"/>
                </a:solidFill>
                <a:latin typeface="Calibri"/>
                <a:ea typeface="Calibri"/>
                <a:cs typeface="Calibri"/>
                <a:sym typeface="Calibri"/>
              </a:rPr>
              <a:t>A-4 Mandolin</a:t>
            </a:r>
            <a:endParaRPr sz="1200" b="1">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Drawing directly from Orville Gibson's 1898 patent for an entirely new style of mandolin, the A model represents a dramatic departure from existing mandolin design. Instead of a deeply rounded, ribbed back and a canted top, the A introduced a carved top and back with much shallower rounding. Gibson instruments were named by their style and level of finish; this A-4 represents the most elaborate model available in the A style at the time.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highlight>
                <a:srgbClr val="FFFFFF"/>
              </a:highlight>
              <a:latin typeface="Calibri"/>
              <a:ea typeface="Calibri"/>
              <a:cs typeface="Calibri"/>
              <a:sym typeface="Calibri"/>
            </a:endParaRPr>
          </a:p>
        </p:txBody>
      </p:sp>
      <p:sp>
        <p:nvSpPr>
          <p:cNvPr id="155" name="Google Shape;15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7a105ba6bd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7a105ba6b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600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 explain that they are going to be creating a chant that will change as it moves around the circle. Moving clockwise, each student will speak to the steady beat:   </a:t>
            </a:r>
            <a:endParaRPr sz="1200">
              <a:solidFill>
                <a:schemeClr val="dk1"/>
              </a:solidFill>
              <a:latin typeface="Calibri"/>
              <a:ea typeface="Calibri"/>
              <a:cs typeface="Calibri"/>
              <a:sym typeface="Calibri"/>
            </a:endParaRPr>
          </a:p>
          <a:p>
            <a:pPr marL="20574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love _(favorite food)___ I eat it for _(favorite meal)____”  </a:t>
            </a:r>
            <a:endParaRPr sz="1200">
              <a:solidFill>
                <a:schemeClr val="dk1"/>
              </a:solidFill>
              <a:latin typeface="Calibri"/>
              <a:ea typeface="Calibri"/>
              <a:cs typeface="Calibri"/>
              <a:sym typeface="Calibri"/>
            </a:endParaRPr>
          </a:p>
          <a:p>
            <a:pPr marL="20574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next S replies “_(first student)___loves _(first student’s answers)____and I love ______, I eat it for _______”  </a:t>
            </a:r>
            <a:endParaRPr sz="1200">
              <a:solidFill>
                <a:schemeClr val="dk1"/>
              </a:solidFill>
              <a:latin typeface="Calibri"/>
              <a:ea typeface="Calibri"/>
              <a:cs typeface="Calibri"/>
              <a:sym typeface="Calibri"/>
            </a:endParaRPr>
          </a:p>
          <a:p>
            <a:pPr marL="1600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As the chant moves throughout the circle, students attempt to gradually perform faster and faster until they reach the end, trying not to “drop a beat.”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0" name="Google Shape;17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ff735cbcf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7ff735cbc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02a4376da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02a4376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fde3913a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g2fde3913a1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Washburn </a:t>
            </a:r>
            <a:r>
              <a:rPr lang="en-US" sz="1200" b="1">
                <a:solidFill>
                  <a:schemeClr val="dk1"/>
                </a:solidFill>
                <a:latin typeface="Calibri"/>
                <a:ea typeface="Calibri"/>
                <a:cs typeface="Calibri"/>
                <a:sym typeface="Calibri"/>
              </a:rPr>
              <a:t>Bowlback Mandolin</a:t>
            </a:r>
            <a:r>
              <a:rPr lang="en-US" sz="1200">
                <a:solidFill>
                  <a:schemeClr val="dk1"/>
                </a:solidFill>
                <a:latin typeface="Calibri"/>
                <a:ea typeface="Calibri"/>
                <a:cs typeface="Calibri"/>
                <a:sym typeface="Calibri"/>
              </a:rPr>
              <a:t> c.1898</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These mandolins are typical of the Neapolitan style of mandolin made in the USA between the turn of the 20th century and the 1920s. The Washburn’s bowl is made with nine ribs, while the Lyon &amp; Healy’s is made with 15.</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Unknown </a:t>
            </a:r>
            <a:r>
              <a:rPr lang="en-US" sz="1200" b="1">
                <a:solidFill>
                  <a:schemeClr val="dk1"/>
                </a:solidFill>
                <a:latin typeface="Calibri"/>
                <a:ea typeface="Calibri"/>
                <a:cs typeface="Calibri"/>
                <a:sym typeface="Calibri"/>
              </a:rPr>
              <a:t>Octave Mandolin</a:t>
            </a:r>
            <a:r>
              <a:rPr lang="en-US" sz="1200">
                <a:solidFill>
                  <a:schemeClr val="dk1"/>
                </a:solidFill>
                <a:latin typeface="Calibri"/>
                <a:ea typeface="Calibri"/>
                <a:cs typeface="Calibri"/>
                <a:sym typeface="Calibri"/>
              </a:rPr>
              <a:t>, 1900s</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The mandolin craze of the late 19th and early 20th centuries saw the rise of mandolin orchestras – collections of musicians playing different instruments in the mandolin family. This typically included the mandolin, mandola, octave mandolin, and mandocello. The octave mandolin, appropriately, is tuned one octave below the mandolin. This particular instrument features a flat back, a style popular with German makers in the latter 19th century.</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3.	Gibson Mandolin-Guitar </a:t>
            </a:r>
            <a:r>
              <a:rPr lang="en-US" sz="1200" b="1">
                <a:solidFill>
                  <a:schemeClr val="dk1"/>
                </a:solidFill>
                <a:latin typeface="Calibri"/>
                <a:ea typeface="Calibri"/>
                <a:cs typeface="Calibri"/>
                <a:sym typeface="Calibri"/>
              </a:rPr>
              <a:t>A-4 Mandolin</a:t>
            </a:r>
            <a:endParaRPr sz="1200" b="1">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Drawing directly from Orville Gibson's 1898 patent for an entirely new style of mandolin, the A model represents a dramatic departure from existing mandolin design. Instead of a deeply rounded, ribbed back and a canted top, the A introduced a carved top and back with much shallower rounding. Gibson instruments were named by their style and level of finish; this A-4 represents the most elaborate model available in the A style at the time.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b="1">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highlight>
                <a:srgbClr val="FFFFFF"/>
              </a:highlight>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highlight>
                <a:srgbClr val="FFFFFF"/>
              </a:highlight>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highlight>
                <a:srgbClr val="FFFFFF"/>
              </a:highlight>
              <a:latin typeface="Calibri"/>
              <a:ea typeface="Calibri"/>
              <a:cs typeface="Calibri"/>
              <a:sym typeface="Calibri"/>
            </a:endParaRPr>
          </a:p>
        </p:txBody>
      </p:sp>
      <p:sp>
        <p:nvSpPr>
          <p:cNvPr id="99" name="Google Shape;9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Unknown </a:t>
            </a:r>
            <a:r>
              <a:rPr lang="en-US" sz="1200" b="1">
                <a:solidFill>
                  <a:schemeClr val="dk1"/>
                </a:solidFill>
                <a:latin typeface="Calibri"/>
                <a:ea typeface="Calibri"/>
                <a:cs typeface="Calibri"/>
                <a:sym typeface="Calibri"/>
              </a:rPr>
              <a:t>Octave Mandolin</a:t>
            </a:r>
            <a:r>
              <a:rPr lang="en-US" sz="1200">
                <a:solidFill>
                  <a:schemeClr val="dk1"/>
                </a:solidFill>
                <a:latin typeface="Calibri"/>
                <a:ea typeface="Calibri"/>
                <a:cs typeface="Calibri"/>
                <a:sym typeface="Calibri"/>
              </a:rPr>
              <a:t>, 1900s</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mandolin craze of the late 19th and early 20th centuries saw the rise of mandolin orchestras – collections of musicians playing different instruments in the mandolin family. This typically included the mandolin, mandola, octave mandolin, and mandocello. The octave mandolin, appropriately, is tuned one octave below the mandolin. This particular instrument features a flat back, a style popular with German makers in the latter 19th century.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f659e154de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f659e154d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0" lvl="0" indent="-304800" algn="l" rtl="0">
              <a:lnSpc>
                <a:spcPct val="115000"/>
              </a:lnSpc>
              <a:spcBef>
                <a:spcPts val="0"/>
              </a:spcBef>
              <a:spcAft>
                <a:spcPts val="0"/>
              </a:spcAft>
              <a:buClr>
                <a:schemeClr val="dk1"/>
              </a:buClr>
              <a:buSzPts val="1200"/>
              <a:buFont typeface="Calibri"/>
              <a:buChar char="●"/>
            </a:pPr>
            <a:r>
              <a:rPr lang="en-US" sz="1200" i="1">
                <a:solidFill>
                  <a:schemeClr val="dk1"/>
                </a:solidFill>
                <a:latin typeface="Calibri"/>
                <a:ea typeface="Calibri"/>
                <a:cs typeface="Calibri"/>
                <a:sym typeface="Calibri"/>
              </a:rPr>
              <a:t>What does it remind you of? How would you describe the sound? How would you describe the look of the instrument? </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20" name="Google Shape;12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f47794c0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f47794c0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7fbc8f7458_0_6"/>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700"/>
              <a:buFont typeface="Barlow"/>
              <a:buNone/>
              <a:defRPr sz="5700" b="1">
                <a:latin typeface="Barlow"/>
                <a:ea typeface="Barlow"/>
                <a:cs typeface="Barlow"/>
                <a:sym typeface="Barlow"/>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27fbc8f7458_0_6"/>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7fbc8f7458_0_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27fbc8f7458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g27fbc8f7458_0_41"/>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Font typeface="Barlow"/>
              <a:buNone/>
              <a:defRPr sz="5300">
                <a:latin typeface="Barlow"/>
                <a:ea typeface="Barlow"/>
                <a:cs typeface="Barlow"/>
                <a:sym typeface="Barlow"/>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g27fbc8f7458_0_41"/>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g27fbc8f7458_0_41"/>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0" name="Google Shape;50;g27fbc8f7458_0_4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27fbc8f7458_0_47"/>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3" name="Google Shape;53;g27fbc8f7458_0_47"/>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27fbc8f7458_0_50"/>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6" name="Google Shape;56;g27fbc8f7458_0_5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7" name="Google Shape;57;g27fbc8f7458_0_5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7fbc8f7458_0_5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g27fbc8f7458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7fbc8f7458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7fbc8f7458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7fbc8f7458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7fbc8f7458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6"/>
        <p:cNvGrpSpPr/>
        <p:nvPr/>
      </p:nvGrpSpPr>
      <p:grpSpPr>
        <a:xfrm>
          <a:off x="0" y="0"/>
          <a:ext cx="0" cy="0"/>
          <a:chOff x="0" y="0"/>
          <a:chExt cx="0" cy="0"/>
        </a:xfrm>
      </p:grpSpPr>
      <p:sp>
        <p:nvSpPr>
          <p:cNvPr id="67" name="Google Shape;67;g27fbc8f7458_0_6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Play"/>
              <a:buNone/>
              <a:defRPr sz="6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8" name="Google Shape;68;g27fbc8f7458_0_6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757575"/>
              </a:buClr>
              <a:buSzPts val="2400"/>
              <a:buNone/>
              <a:defRPr sz="2400">
                <a:solidFill>
                  <a:srgbClr val="757575"/>
                </a:solidFill>
              </a:defRPr>
            </a:lvl1pPr>
            <a:lvl2pPr marL="914400" lvl="1" indent="-228600" algn="l" rtl="0">
              <a:lnSpc>
                <a:spcPct val="90000"/>
              </a:lnSpc>
              <a:spcBef>
                <a:spcPts val="1600"/>
              </a:spcBef>
              <a:spcAft>
                <a:spcPts val="0"/>
              </a:spcAft>
              <a:buClr>
                <a:srgbClr val="757575"/>
              </a:buClr>
              <a:buSzPts val="2000"/>
              <a:buNone/>
              <a:defRPr sz="2000">
                <a:solidFill>
                  <a:srgbClr val="757575"/>
                </a:solidFill>
              </a:defRPr>
            </a:lvl2pPr>
            <a:lvl3pPr marL="1371600" lvl="2" indent="-228600" algn="l" rtl="0">
              <a:lnSpc>
                <a:spcPct val="90000"/>
              </a:lnSpc>
              <a:spcBef>
                <a:spcPts val="1600"/>
              </a:spcBef>
              <a:spcAft>
                <a:spcPts val="0"/>
              </a:spcAft>
              <a:buClr>
                <a:srgbClr val="757575"/>
              </a:buClr>
              <a:buSzPts val="1800"/>
              <a:buNone/>
              <a:defRPr sz="1800">
                <a:solidFill>
                  <a:srgbClr val="757575"/>
                </a:solidFill>
              </a:defRPr>
            </a:lvl3pPr>
            <a:lvl4pPr marL="1828800" lvl="3" indent="-228600" algn="l" rtl="0">
              <a:lnSpc>
                <a:spcPct val="90000"/>
              </a:lnSpc>
              <a:spcBef>
                <a:spcPts val="1600"/>
              </a:spcBef>
              <a:spcAft>
                <a:spcPts val="0"/>
              </a:spcAft>
              <a:buClr>
                <a:srgbClr val="757575"/>
              </a:buClr>
              <a:buSzPts val="1600"/>
              <a:buNone/>
              <a:defRPr sz="1600">
                <a:solidFill>
                  <a:srgbClr val="757575"/>
                </a:solidFill>
              </a:defRPr>
            </a:lvl4pPr>
            <a:lvl5pPr marL="2286000" lvl="4" indent="-228600" algn="l" rtl="0">
              <a:lnSpc>
                <a:spcPct val="90000"/>
              </a:lnSpc>
              <a:spcBef>
                <a:spcPts val="1600"/>
              </a:spcBef>
              <a:spcAft>
                <a:spcPts val="0"/>
              </a:spcAft>
              <a:buClr>
                <a:srgbClr val="757575"/>
              </a:buClr>
              <a:buSzPts val="1600"/>
              <a:buNone/>
              <a:defRPr sz="1600">
                <a:solidFill>
                  <a:srgbClr val="757575"/>
                </a:solidFill>
              </a:defRPr>
            </a:lvl5pPr>
            <a:lvl6pPr marL="2743200" lvl="5" indent="-228600" algn="l" rtl="0">
              <a:lnSpc>
                <a:spcPct val="90000"/>
              </a:lnSpc>
              <a:spcBef>
                <a:spcPts val="1600"/>
              </a:spcBef>
              <a:spcAft>
                <a:spcPts val="0"/>
              </a:spcAft>
              <a:buClr>
                <a:srgbClr val="757575"/>
              </a:buClr>
              <a:buSzPts val="1600"/>
              <a:buNone/>
              <a:defRPr sz="1600">
                <a:solidFill>
                  <a:srgbClr val="757575"/>
                </a:solidFill>
              </a:defRPr>
            </a:lvl6pPr>
            <a:lvl7pPr marL="3200400" lvl="6" indent="-228600" algn="l" rtl="0">
              <a:lnSpc>
                <a:spcPct val="90000"/>
              </a:lnSpc>
              <a:spcBef>
                <a:spcPts val="1600"/>
              </a:spcBef>
              <a:spcAft>
                <a:spcPts val="0"/>
              </a:spcAft>
              <a:buClr>
                <a:srgbClr val="757575"/>
              </a:buClr>
              <a:buSzPts val="1600"/>
              <a:buNone/>
              <a:defRPr sz="1600">
                <a:solidFill>
                  <a:srgbClr val="757575"/>
                </a:solidFill>
              </a:defRPr>
            </a:lvl7pPr>
            <a:lvl8pPr marL="3657600" lvl="7" indent="-228600" algn="l" rtl="0">
              <a:lnSpc>
                <a:spcPct val="90000"/>
              </a:lnSpc>
              <a:spcBef>
                <a:spcPts val="1600"/>
              </a:spcBef>
              <a:spcAft>
                <a:spcPts val="0"/>
              </a:spcAft>
              <a:buClr>
                <a:srgbClr val="757575"/>
              </a:buClr>
              <a:buSzPts val="1600"/>
              <a:buNone/>
              <a:defRPr sz="1600">
                <a:solidFill>
                  <a:srgbClr val="757575"/>
                </a:solidFill>
              </a:defRPr>
            </a:lvl8pPr>
            <a:lvl9pPr marL="4114800" lvl="8" indent="-228600" algn="l" rtl="0">
              <a:lnSpc>
                <a:spcPct val="90000"/>
              </a:lnSpc>
              <a:spcBef>
                <a:spcPts val="1600"/>
              </a:spcBef>
              <a:spcAft>
                <a:spcPts val="1600"/>
              </a:spcAft>
              <a:buClr>
                <a:srgbClr val="757575"/>
              </a:buClr>
              <a:buSzPts val="1600"/>
              <a:buNone/>
              <a:defRPr sz="1600">
                <a:solidFill>
                  <a:srgbClr val="757575"/>
                </a:solidFill>
              </a:defRPr>
            </a:lvl9pPr>
          </a:lstStyle>
          <a:p>
            <a:endParaRPr/>
          </a:p>
        </p:txBody>
      </p:sp>
      <p:sp>
        <p:nvSpPr>
          <p:cNvPr id="69" name="Google Shape;69;g27fbc8f7458_0_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g27fbc8f7458_0_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g27fbc8f7458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
        <p:cNvGrpSpPr/>
        <p:nvPr/>
      </p:nvGrpSpPr>
      <p:grpSpPr>
        <a:xfrm>
          <a:off x="0" y="0"/>
          <a:ext cx="0" cy="0"/>
          <a:chOff x="0" y="0"/>
          <a:chExt cx="0" cy="0"/>
        </a:xfrm>
      </p:grpSpPr>
      <p:sp>
        <p:nvSpPr>
          <p:cNvPr id="73" name="Google Shape;73;g27fbc8f7458_0_6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4" name="Google Shape;74;g27fbc8f7458_0_6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1600"/>
              </a:spcBef>
              <a:spcAft>
                <a:spcPts val="0"/>
              </a:spcAft>
              <a:buClr>
                <a:schemeClr val="dk1"/>
              </a:buClr>
              <a:buSzPts val="2000"/>
              <a:buNone/>
              <a:defRPr sz="2000" b="1"/>
            </a:lvl2pPr>
            <a:lvl3pPr marL="1371600" lvl="2" indent="-228600" algn="l" rtl="0">
              <a:lnSpc>
                <a:spcPct val="90000"/>
              </a:lnSpc>
              <a:spcBef>
                <a:spcPts val="1600"/>
              </a:spcBef>
              <a:spcAft>
                <a:spcPts val="0"/>
              </a:spcAft>
              <a:buClr>
                <a:schemeClr val="dk1"/>
              </a:buClr>
              <a:buSzPts val="1800"/>
              <a:buNone/>
              <a:defRPr sz="1800" b="1"/>
            </a:lvl3pPr>
            <a:lvl4pPr marL="1828800" lvl="3" indent="-228600" algn="l" rtl="0">
              <a:lnSpc>
                <a:spcPct val="90000"/>
              </a:lnSpc>
              <a:spcBef>
                <a:spcPts val="1600"/>
              </a:spcBef>
              <a:spcAft>
                <a:spcPts val="0"/>
              </a:spcAft>
              <a:buClr>
                <a:schemeClr val="dk1"/>
              </a:buClr>
              <a:buSzPts val="1600"/>
              <a:buNone/>
              <a:defRPr sz="1600" b="1"/>
            </a:lvl4pPr>
            <a:lvl5pPr marL="2286000" lvl="4" indent="-228600" algn="l" rtl="0">
              <a:lnSpc>
                <a:spcPct val="90000"/>
              </a:lnSpc>
              <a:spcBef>
                <a:spcPts val="1600"/>
              </a:spcBef>
              <a:spcAft>
                <a:spcPts val="0"/>
              </a:spcAft>
              <a:buClr>
                <a:schemeClr val="dk1"/>
              </a:buClr>
              <a:buSzPts val="1600"/>
              <a:buNone/>
              <a:defRPr sz="1600" b="1"/>
            </a:lvl5pPr>
            <a:lvl6pPr marL="2743200" lvl="5" indent="-228600" algn="l" rtl="0">
              <a:lnSpc>
                <a:spcPct val="90000"/>
              </a:lnSpc>
              <a:spcBef>
                <a:spcPts val="1600"/>
              </a:spcBef>
              <a:spcAft>
                <a:spcPts val="0"/>
              </a:spcAft>
              <a:buClr>
                <a:schemeClr val="dk1"/>
              </a:buClr>
              <a:buSzPts val="1600"/>
              <a:buNone/>
              <a:defRPr sz="1600" b="1"/>
            </a:lvl6pPr>
            <a:lvl7pPr marL="3200400" lvl="6" indent="-228600" algn="l" rtl="0">
              <a:lnSpc>
                <a:spcPct val="90000"/>
              </a:lnSpc>
              <a:spcBef>
                <a:spcPts val="1600"/>
              </a:spcBef>
              <a:spcAft>
                <a:spcPts val="0"/>
              </a:spcAft>
              <a:buClr>
                <a:schemeClr val="dk1"/>
              </a:buClr>
              <a:buSzPts val="1600"/>
              <a:buNone/>
              <a:defRPr sz="1600" b="1"/>
            </a:lvl7pPr>
            <a:lvl8pPr marL="3657600" lvl="7" indent="-228600" algn="l" rtl="0">
              <a:lnSpc>
                <a:spcPct val="90000"/>
              </a:lnSpc>
              <a:spcBef>
                <a:spcPts val="1600"/>
              </a:spcBef>
              <a:spcAft>
                <a:spcPts val="0"/>
              </a:spcAft>
              <a:buClr>
                <a:schemeClr val="dk1"/>
              </a:buClr>
              <a:buSzPts val="1600"/>
              <a:buNone/>
              <a:defRPr sz="1600" b="1"/>
            </a:lvl8pPr>
            <a:lvl9pPr marL="4114800" lvl="8" indent="-228600" algn="l" rtl="0">
              <a:lnSpc>
                <a:spcPct val="90000"/>
              </a:lnSpc>
              <a:spcBef>
                <a:spcPts val="1600"/>
              </a:spcBef>
              <a:spcAft>
                <a:spcPts val="1600"/>
              </a:spcAft>
              <a:buClr>
                <a:schemeClr val="dk1"/>
              </a:buClr>
              <a:buSzPts val="1600"/>
              <a:buNone/>
              <a:defRPr sz="1600" b="1"/>
            </a:lvl9pPr>
          </a:lstStyle>
          <a:p>
            <a:endParaRPr/>
          </a:p>
        </p:txBody>
      </p:sp>
      <p:sp>
        <p:nvSpPr>
          <p:cNvPr id="75" name="Google Shape;75;g27fbc8f7458_0_6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6" name="Google Shape;76;g27fbc8f7458_0_6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1600"/>
              </a:spcBef>
              <a:spcAft>
                <a:spcPts val="0"/>
              </a:spcAft>
              <a:buClr>
                <a:schemeClr val="dk1"/>
              </a:buClr>
              <a:buSzPts val="2000"/>
              <a:buNone/>
              <a:defRPr sz="2000" b="1"/>
            </a:lvl2pPr>
            <a:lvl3pPr marL="1371600" lvl="2" indent="-228600" algn="l" rtl="0">
              <a:lnSpc>
                <a:spcPct val="90000"/>
              </a:lnSpc>
              <a:spcBef>
                <a:spcPts val="1600"/>
              </a:spcBef>
              <a:spcAft>
                <a:spcPts val="0"/>
              </a:spcAft>
              <a:buClr>
                <a:schemeClr val="dk1"/>
              </a:buClr>
              <a:buSzPts val="1800"/>
              <a:buNone/>
              <a:defRPr sz="1800" b="1"/>
            </a:lvl3pPr>
            <a:lvl4pPr marL="1828800" lvl="3" indent="-228600" algn="l" rtl="0">
              <a:lnSpc>
                <a:spcPct val="90000"/>
              </a:lnSpc>
              <a:spcBef>
                <a:spcPts val="1600"/>
              </a:spcBef>
              <a:spcAft>
                <a:spcPts val="0"/>
              </a:spcAft>
              <a:buClr>
                <a:schemeClr val="dk1"/>
              </a:buClr>
              <a:buSzPts val="1600"/>
              <a:buNone/>
              <a:defRPr sz="1600" b="1"/>
            </a:lvl4pPr>
            <a:lvl5pPr marL="2286000" lvl="4" indent="-228600" algn="l" rtl="0">
              <a:lnSpc>
                <a:spcPct val="90000"/>
              </a:lnSpc>
              <a:spcBef>
                <a:spcPts val="1600"/>
              </a:spcBef>
              <a:spcAft>
                <a:spcPts val="0"/>
              </a:spcAft>
              <a:buClr>
                <a:schemeClr val="dk1"/>
              </a:buClr>
              <a:buSzPts val="1600"/>
              <a:buNone/>
              <a:defRPr sz="1600" b="1"/>
            </a:lvl5pPr>
            <a:lvl6pPr marL="2743200" lvl="5" indent="-228600" algn="l" rtl="0">
              <a:lnSpc>
                <a:spcPct val="90000"/>
              </a:lnSpc>
              <a:spcBef>
                <a:spcPts val="1600"/>
              </a:spcBef>
              <a:spcAft>
                <a:spcPts val="0"/>
              </a:spcAft>
              <a:buClr>
                <a:schemeClr val="dk1"/>
              </a:buClr>
              <a:buSzPts val="1600"/>
              <a:buNone/>
              <a:defRPr sz="1600" b="1"/>
            </a:lvl6pPr>
            <a:lvl7pPr marL="3200400" lvl="6" indent="-228600" algn="l" rtl="0">
              <a:lnSpc>
                <a:spcPct val="90000"/>
              </a:lnSpc>
              <a:spcBef>
                <a:spcPts val="1600"/>
              </a:spcBef>
              <a:spcAft>
                <a:spcPts val="0"/>
              </a:spcAft>
              <a:buClr>
                <a:schemeClr val="dk1"/>
              </a:buClr>
              <a:buSzPts val="1600"/>
              <a:buNone/>
              <a:defRPr sz="1600" b="1"/>
            </a:lvl7pPr>
            <a:lvl8pPr marL="3657600" lvl="7" indent="-228600" algn="l" rtl="0">
              <a:lnSpc>
                <a:spcPct val="90000"/>
              </a:lnSpc>
              <a:spcBef>
                <a:spcPts val="1600"/>
              </a:spcBef>
              <a:spcAft>
                <a:spcPts val="0"/>
              </a:spcAft>
              <a:buClr>
                <a:schemeClr val="dk1"/>
              </a:buClr>
              <a:buSzPts val="1600"/>
              <a:buNone/>
              <a:defRPr sz="1600" b="1"/>
            </a:lvl8pPr>
            <a:lvl9pPr marL="4114800" lvl="8" indent="-228600" algn="l" rtl="0">
              <a:lnSpc>
                <a:spcPct val="90000"/>
              </a:lnSpc>
              <a:spcBef>
                <a:spcPts val="1600"/>
              </a:spcBef>
              <a:spcAft>
                <a:spcPts val="1600"/>
              </a:spcAft>
              <a:buClr>
                <a:schemeClr val="dk1"/>
              </a:buClr>
              <a:buSzPts val="1600"/>
              <a:buNone/>
              <a:defRPr sz="1600" b="1"/>
            </a:lvl9pPr>
          </a:lstStyle>
          <a:p>
            <a:endParaRPr/>
          </a:p>
        </p:txBody>
      </p:sp>
      <p:sp>
        <p:nvSpPr>
          <p:cNvPr id="77" name="Google Shape;77;g27fbc8f7458_0_6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8" name="Google Shape;78;g27fbc8f7458_0_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g27fbc8f7458_0_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g27fbc8f7458_0_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g27fbc8f7458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Font typeface="Barlow"/>
              <a:buNone/>
              <a:defRPr sz="4800" b="1">
                <a:latin typeface="Barlow"/>
                <a:ea typeface="Barlow"/>
                <a:cs typeface="Barlow"/>
                <a:sym typeface="Barlow"/>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g27fbc8f7458_0_1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17"/>
        <p:cNvGrpSpPr/>
        <p:nvPr/>
      </p:nvGrpSpPr>
      <p:grpSpPr>
        <a:xfrm>
          <a:off x="0" y="0"/>
          <a:ext cx="0" cy="0"/>
          <a:chOff x="0" y="0"/>
          <a:chExt cx="0" cy="0"/>
        </a:xfrm>
      </p:grpSpPr>
      <p:sp>
        <p:nvSpPr>
          <p:cNvPr id="18" name="Google Shape;18;g27fbc8f7458_0_13"/>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 name="Google Shape;19;g27fbc8f7458_0_13"/>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7fbc8f7458_0_1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b="1">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7fbc8f7458_0_16"/>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Font typeface="Barlow"/>
              <a:buChar char="○"/>
              <a:defRPr sz="2400">
                <a:latin typeface="Barlow"/>
                <a:ea typeface="Barlow"/>
                <a:cs typeface="Barlow"/>
                <a:sym typeface="Barlow"/>
              </a:defRPr>
            </a:lvl2pPr>
            <a:lvl3pPr marL="1371600" lvl="2" indent="-381000">
              <a:spcBef>
                <a:spcPts val="0"/>
              </a:spcBef>
              <a:spcAft>
                <a:spcPts val="0"/>
              </a:spcAft>
              <a:buSzPts val="2400"/>
              <a:buFont typeface="Barlow"/>
              <a:buChar char="■"/>
              <a:defRPr sz="2400">
                <a:latin typeface="Barlow"/>
                <a:ea typeface="Barlow"/>
                <a:cs typeface="Barlow"/>
                <a:sym typeface="Barlow"/>
              </a:defRPr>
            </a:lvl3pPr>
            <a:lvl4pPr marL="1828800" lvl="3" indent="-381000">
              <a:spcBef>
                <a:spcPts val="0"/>
              </a:spcBef>
              <a:spcAft>
                <a:spcPts val="0"/>
              </a:spcAft>
              <a:buSzPts val="2400"/>
              <a:buFont typeface="Barlow"/>
              <a:buChar char="●"/>
              <a:defRPr sz="2400">
                <a:latin typeface="Barlow"/>
                <a:ea typeface="Barlow"/>
                <a:cs typeface="Barlow"/>
                <a:sym typeface="Barlow"/>
              </a:defRPr>
            </a:lvl4pPr>
            <a:lvl5pPr marL="2286000" lvl="4" indent="-381000">
              <a:spcBef>
                <a:spcPts val="0"/>
              </a:spcBef>
              <a:spcAft>
                <a:spcPts val="0"/>
              </a:spcAft>
              <a:buSzPts val="2400"/>
              <a:buFont typeface="Barlow"/>
              <a:buChar char="○"/>
              <a:defRPr sz="2400">
                <a:latin typeface="Barlow"/>
                <a:ea typeface="Barlow"/>
                <a:cs typeface="Barlow"/>
                <a:sym typeface="Barlow"/>
              </a:defRPr>
            </a:lvl5pPr>
            <a:lvl6pPr marL="2743200" lvl="5" indent="-381000">
              <a:spcBef>
                <a:spcPts val="0"/>
              </a:spcBef>
              <a:spcAft>
                <a:spcPts val="0"/>
              </a:spcAft>
              <a:buSzPts val="2400"/>
              <a:buFont typeface="Barlow"/>
              <a:buChar char="■"/>
              <a:defRPr sz="2400">
                <a:latin typeface="Barlow"/>
                <a:ea typeface="Barlow"/>
                <a:cs typeface="Barlow"/>
                <a:sym typeface="Barlow"/>
              </a:defRPr>
            </a:lvl6pPr>
            <a:lvl7pPr marL="3200400" lvl="6" indent="-381000">
              <a:spcBef>
                <a:spcPts val="0"/>
              </a:spcBef>
              <a:spcAft>
                <a:spcPts val="0"/>
              </a:spcAft>
              <a:buSzPts val="2400"/>
              <a:buFont typeface="Barlow"/>
              <a:buChar char="●"/>
              <a:defRPr sz="2400">
                <a:latin typeface="Barlow"/>
                <a:ea typeface="Barlow"/>
                <a:cs typeface="Barlow"/>
                <a:sym typeface="Barlow"/>
              </a:defRPr>
            </a:lvl7pPr>
            <a:lvl8pPr marL="3657600" lvl="7" indent="-381000">
              <a:spcBef>
                <a:spcPts val="0"/>
              </a:spcBef>
              <a:spcAft>
                <a:spcPts val="0"/>
              </a:spcAft>
              <a:buSzPts val="2400"/>
              <a:buFont typeface="Barlow"/>
              <a:buChar char="○"/>
              <a:defRPr sz="2400">
                <a:latin typeface="Barlow"/>
                <a:ea typeface="Barlow"/>
                <a:cs typeface="Barlow"/>
                <a:sym typeface="Barlow"/>
              </a:defRPr>
            </a:lvl8pPr>
            <a:lvl9pPr marL="4114800" lvl="8" indent="-38100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23" name="Google Shape;23;g27fbc8f7458_0_1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7fbc8f7458_0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Font typeface="Barlow"/>
              <a:buNone/>
              <a:defRPr b="1">
                <a:latin typeface="Barlow"/>
                <a:ea typeface="Barlow"/>
                <a:cs typeface="Barlow"/>
                <a:sym typeface="Barlow"/>
              </a:defRPr>
            </a:lvl2pPr>
            <a:lvl3pPr lvl="2">
              <a:spcBef>
                <a:spcPts val="0"/>
              </a:spcBef>
              <a:spcAft>
                <a:spcPts val="0"/>
              </a:spcAft>
              <a:buSzPts val="3700"/>
              <a:buFont typeface="Barlow"/>
              <a:buNone/>
              <a:defRPr b="1">
                <a:latin typeface="Barlow"/>
                <a:ea typeface="Barlow"/>
                <a:cs typeface="Barlow"/>
                <a:sym typeface="Barlow"/>
              </a:defRPr>
            </a:lvl3pPr>
            <a:lvl4pPr lvl="3">
              <a:spcBef>
                <a:spcPts val="0"/>
              </a:spcBef>
              <a:spcAft>
                <a:spcPts val="0"/>
              </a:spcAft>
              <a:buSzPts val="3700"/>
              <a:buFont typeface="Barlow"/>
              <a:buNone/>
              <a:defRPr b="1">
                <a:latin typeface="Barlow"/>
                <a:ea typeface="Barlow"/>
                <a:cs typeface="Barlow"/>
                <a:sym typeface="Barlow"/>
              </a:defRPr>
            </a:lvl4pPr>
            <a:lvl5pPr lvl="4">
              <a:spcBef>
                <a:spcPts val="0"/>
              </a:spcBef>
              <a:spcAft>
                <a:spcPts val="0"/>
              </a:spcAft>
              <a:buSzPts val="3700"/>
              <a:buFont typeface="Barlow"/>
              <a:buNone/>
              <a:defRPr b="1">
                <a:latin typeface="Barlow"/>
                <a:ea typeface="Barlow"/>
                <a:cs typeface="Barlow"/>
                <a:sym typeface="Barlow"/>
              </a:defRPr>
            </a:lvl5pPr>
            <a:lvl6pPr lvl="5">
              <a:spcBef>
                <a:spcPts val="0"/>
              </a:spcBef>
              <a:spcAft>
                <a:spcPts val="0"/>
              </a:spcAft>
              <a:buSzPts val="3700"/>
              <a:buFont typeface="Barlow"/>
              <a:buNone/>
              <a:defRPr b="1">
                <a:latin typeface="Barlow"/>
                <a:ea typeface="Barlow"/>
                <a:cs typeface="Barlow"/>
                <a:sym typeface="Barlow"/>
              </a:defRPr>
            </a:lvl6pPr>
            <a:lvl7pPr lvl="6">
              <a:spcBef>
                <a:spcPts val="0"/>
              </a:spcBef>
              <a:spcAft>
                <a:spcPts val="0"/>
              </a:spcAft>
              <a:buSzPts val="3700"/>
              <a:buFont typeface="Barlow"/>
              <a:buNone/>
              <a:defRPr b="1">
                <a:latin typeface="Barlow"/>
                <a:ea typeface="Barlow"/>
                <a:cs typeface="Barlow"/>
                <a:sym typeface="Barlow"/>
              </a:defRPr>
            </a:lvl7pPr>
            <a:lvl8pPr lvl="7">
              <a:spcBef>
                <a:spcPts val="0"/>
              </a:spcBef>
              <a:spcAft>
                <a:spcPts val="0"/>
              </a:spcAft>
              <a:buSzPts val="3700"/>
              <a:buFont typeface="Barlow"/>
              <a:buNone/>
              <a:defRPr b="1">
                <a:latin typeface="Barlow"/>
                <a:ea typeface="Barlow"/>
                <a:cs typeface="Barlow"/>
                <a:sym typeface="Barlow"/>
              </a:defRPr>
            </a:lvl8pPr>
            <a:lvl9pPr lvl="8">
              <a:spcBef>
                <a:spcPts val="0"/>
              </a:spcBef>
              <a:spcAft>
                <a:spcPts val="0"/>
              </a:spcAft>
              <a:buSzPts val="3700"/>
              <a:buFont typeface="Barlow"/>
              <a:buNone/>
              <a:defRPr b="1">
                <a:latin typeface="Barlow"/>
                <a:ea typeface="Barlow"/>
                <a:cs typeface="Barlow"/>
                <a:sym typeface="Barlow"/>
              </a:defRPr>
            </a:lvl9pPr>
          </a:lstStyle>
          <a:p>
            <a:endParaRPr/>
          </a:p>
        </p:txBody>
      </p:sp>
      <p:sp>
        <p:nvSpPr>
          <p:cNvPr id="26" name="Google Shape;26;g27fbc8f7458_0_20"/>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g27fbc8f7458_0_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a:spcBef>
                <a:spcPts val="0"/>
              </a:spcBef>
              <a:spcAft>
                <a:spcPts val="0"/>
              </a:spcAft>
              <a:buSzPts val="2300"/>
              <a:buChar char="●"/>
              <a:defRPr sz="23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g27fbc8f7458_0_2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7fbc8f7458_0_25"/>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7fbc8f7458_0_2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32"/>
        <p:cNvGrpSpPr/>
        <p:nvPr/>
      </p:nvGrpSpPr>
      <p:grpSpPr>
        <a:xfrm>
          <a:off x="0" y="0"/>
          <a:ext cx="0" cy="0"/>
          <a:chOff x="0" y="0"/>
          <a:chExt cx="0" cy="0"/>
        </a:xfrm>
      </p:grpSpPr>
      <p:sp>
        <p:nvSpPr>
          <p:cNvPr id="33" name="Google Shape;33;g27fbc8f7458_0_28"/>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2900"/>
              <a:buFont typeface="Barlow"/>
              <a:buNone/>
              <a:defRPr sz="2900">
                <a:latin typeface="Barlow"/>
                <a:ea typeface="Barlow"/>
                <a:cs typeface="Barlow"/>
                <a:sym typeface="Barlow"/>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7fbc8f7458_0_28"/>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g27fbc8f7458_0_2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27fbc8f7458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37"/>
        <p:cNvGrpSpPr/>
        <p:nvPr/>
      </p:nvGrpSpPr>
      <p:grpSpPr>
        <a:xfrm>
          <a:off x="0" y="0"/>
          <a:ext cx="0" cy="0"/>
          <a:chOff x="0" y="0"/>
          <a:chExt cx="0" cy="0"/>
        </a:xfrm>
      </p:grpSpPr>
      <p:sp>
        <p:nvSpPr>
          <p:cNvPr id="38" name="Google Shape;38;g27fbc8f7458_0_33"/>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 name="Google Shape;39;g27fbc8f7458_0_33"/>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0" name="Google Shape;40;g27fbc8f7458_0_3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27fbc8f7458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27fbc8f7458_0_38"/>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44" name="Google Shape;44;g27fbc8f7458_0_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g27fbc8f7458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27fbc8f7458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8" name="Google Shape;8;g27fbc8f7458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7fbc8f7458_0_0"/>
          <p:cNvSpPr txBox="1"/>
          <p:nvPr/>
        </p:nvSpPr>
        <p:spPr>
          <a:xfrm>
            <a:off x="8451958" y="6353000"/>
            <a:ext cx="3740100" cy="505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Musical Globe Trotters</a:t>
            </a: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7a105ba6bd_0_5"/>
          <p:cNvSpPr txBox="1">
            <a:spLocks noGrp="1"/>
          </p:cNvSpPr>
          <p:nvPr>
            <p:ph type="body" idx="1"/>
          </p:nvPr>
        </p:nvSpPr>
        <p:spPr>
          <a:xfrm>
            <a:off x="753925" y="726400"/>
            <a:ext cx="4971900" cy="4062000"/>
          </a:xfrm>
          <a:prstGeom prst="rect">
            <a:avLst/>
          </a:prstGeom>
        </p:spPr>
        <p:txBody>
          <a:bodyPr spcFirstLastPara="1" wrap="square" lIns="121900" tIns="121900" rIns="121900" bIns="121900" anchor="t" anchorCtr="0">
            <a:noAutofit/>
          </a:bodyPr>
          <a:lstStyle/>
          <a:p>
            <a:pPr marL="0" lvl="0" indent="0" algn="l" rtl="0">
              <a:lnSpc>
                <a:spcPct val="105000"/>
              </a:lnSpc>
              <a:spcBef>
                <a:spcPts val="0"/>
              </a:spcBef>
              <a:spcAft>
                <a:spcPts val="0"/>
              </a:spcAft>
              <a:buSzPts val="852"/>
              <a:buNone/>
            </a:pPr>
            <a:r>
              <a:rPr lang="en-US" sz="2400"/>
              <a:t>Seizing on the popularity of the Spanish Students, mandolin groups that were already established in the U.S. which were mostly made up of Italian immigrants, toured the country and drove the instrument to incredible popularity. </a:t>
            </a:r>
            <a:endParaRPr sz="2400"/>
          </a:p>
          <a:p>
            <a:pPr marL="0" lvl="0" indent="0" algn="l" rtl="0">
              <a:lnSpc>
                <a:spcPct val="105000"/>
              </a:lnSpc>
              <a:spcBef>
                <a:spcPts val="1600"/>
              </a:spcBef>
              <a:spcAft>
                <a:spcPts val="1600"/>
              </a:spcAft>
              <a:buSzPts val="852"/>
              <a:buNone/>
            </a:pPr>
            <a:r>
              <a:rPr lang="en-US" sz="2400"/>
              <a:t>As a result, instrument makers produced mandolins in the “bowlback” style, and mandolin orchestras were formed all over the country.</a:t>
            </a:r>
            <a:endParaRPr sz="2400">
              <a:solidFill>
                <a:srgbClr val="FF0000"/>
              </a:solidFill>
            </a:endParaRPr>
          </a:p>
        </p:txBody>
      </p:sp>
      <p:pic>
        <p:nvPicPr>
          <p:cNvPr id="144" name="Google Shape;144;g27a105ba6bd_0_5"/>
          <p:cNvPicPr preferRelativeResize="0"/>
          <p:nvPr/>
        </p:nvPicPr>
        <p:blipFill>
          <a:blip r:embed="rId3">
            <a:alphaModFix/>
          </a:blip>
          <a:stretch>
            <a:fillRect/>
          </a:stretch>
        </p:blipFill>
        <p:spPr>
          <a:xfrm>
            <a:off x="6475350" y="421925"/>
            <a:ext cx="1881975" cy="5514051"/>
          </a:xfrm>
          <a:prstGeom prst="rect">
            <a:avLst/>
          </a:prstGeom>
          <a:noFill/>
          <a:ln>
            <a:noFill/>
          </a:ln>
        </p:spPr>
      </p:pic>
      <p:pic>
        <p:nvPicPr>
          <p:cNvPr id="145" name="Google Shape;145;g27a105ba6bd_0_5"/>
          <p:cNvPicPr preferRelativeResize="0"/>
          <p:nvPr/>
        </p:nvPicPr>
        <p:blipFill>
          <a:blip r:embed="rId4">
            <a:alphaModFix/>
          </a:blip>
          <a:stretch>
            <a:fillRect/>
          </a:stretch>
        </p:blipFill>
        <p:spPr>
          <a:xfrm>
            <a:off x="9499650" y="388287"/>
            <a:ext cx="1812300" cy="55813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7a105ba6bd_0_10"/>
          <p:cNvSpPr txBox="1">
            <a:spLocks noGrp="1"/>
          </p:cNvSpPr>
          <p:nvPr>
            <p:ph type="body" idx="1"/>
          </p:nvPr>
        </p:nvSpPr>
        <p:spPr>
          <a:xfrm>
            <a:off x="699700" y="766825"/>
            <a:ext cx="5348100" cy="4831800"/>
          </a:xfrm>
          <a:prstGeom prst="rect">
            <a:avLst/>
          </a:prstGeom>
        </p:spPr>
        <p:txBody>
          <a:bodyPr spcFirstLastPara="1" wrap="square" lIns="121900" tIns="121900" rIns="121900" bIns="121900" anchor="t" anchorCtr="0">
            <a:normAutofit lnSpcReduction="10000"/>
          </a:bodyPr>
          <a:lstStyle/>
          <a:p>
            <a:pPr marL="228600" lvl="0" indent="0" algn="l" rtl="0">
              <a:spcBef>
                <a:spcPts val="0"/>
              </a:spcBef>
              <a:spcAft>
                <a:spcPts val="0"/>
              </a:spcAft>
              <a:buNone/>
            </a:pPr>
            <a:r>
              <a:rPr lang="en-US" sz="3200"/>
              <a:t>In the early 1900s, Orville Gibson created a </a:t>
            </a:r>
            <a:r>
              <a:rPr lang="en-US" sz="3200" b="1"/>
              <a:t>new </a:t>
            </a:r>
            <a:r>
              <a:rPr lang="en-US" sz="3200"/>
              <a:t>type of mandolin with a flat back, and soon after, this style took over! </a:t>
            </a:r>
            <a:endParaRPr sz="3200"/>
          </a:p>
          <a:p>
            <a:pPr marL="228600" lvl="0" indent="0" algn="l" rtl="0">
              <a:spcBef>
                <a:spcPts val="1600"/>
              </a:spcBef>
              <a:spcAft>
                <a:spcPts val="1600"/>
              </a:spcAft>
              <a:buNone/>
            </a:pPr>
            <a:r>
              <a:rPr lang="en-US" sz="3200"/>
              <a:t>It is very popular in bluegrass and country music today.</a:t>
            </a:r>
            <a:endParaRPr sz="3200">
              <a:solidFill>
                <a:srgbClr val="FF0000"/>
              </a:solidFill>
            </a:endParaRPr>
          </a:p>
        </p:txBody>
      </p:sp>
      <p:pic>
        <p:nvPicPr>
          <p:cNvPr id="151" name="Google Shape;151;g27a105ba6bd_0_10"/>
          <p:cNvPicPr preferRelativeResize="0"/>
          <p:nvPr/>
        </p:nvPicPr>
        <p:blipFill>
          <a:blip r:embed="rId3">
            <a:alphaModFix/>
          </a:blip>
          <a:stretch>
            <a:fillRect/>
          </a:stretch>
        </p:blipFill>
        <p:spPr>
          <a:xfrm>
            <a:off x="6521050" y="325200"/>
            <a:ext cx="2221475" cy="5591752"/>
          </a:xfrm>
          <a:prstGeom prst="rect">
            <a:avLst/>
          </a:prstGeom>
          <a:noFill/>
          <a:ln>
            <a:noFill/>
          </a:ln>
        </p:spPr>
      </p:pic>
      <p:pic>
        <p:nvPicPr>
          <p:cNvPr id="152" name="Google Shape;152;g27a105ba6bd_0_10"/>
          <p:cNvPicPr preferRelativeResize="0"/>
          <p:nvPr/>
        </p:nvPicPr>
        <p:blipFill>
          <a:blip r:embed="rId4">
            <a:alphaModFix/>
          </a:blip>
          <a:stretch>
            <a:fillRect/>
          </a:stretch>
        </p:blipFill>
        <p:spPr>
          <a:xfrm>
            <a:off x="9336350" y="357900"/>
            <a:ext cx="2169254" cy="5559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txBox="1">
            <a:spLocks noGrp="1"/>
          </p:cNvSpPr>
          <p:nvPr>
            <p:ph type="title"/>
          </p:nvPr>
        </p:nvSpPr>
        <p:spPr>
          <a:xfrm>
            <a:off x="699700" y="440967"/>
            <a:ext cx="109065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60"/>
              <a:buFont typeface="Play"/>
              <a:buNone/>
            </a:pPr>
            <a:r>
              <a:rPr lang="en-US" sz="3630"/>
              <a:t>Mandolin Styles: </a:t>
            </a:r>
            <a:endParaRPr sz="3630"/>
          </a:p>
          <a:p>
            <a:pPr marL="0" lvl="0" indent="0" algn="ctr" rtl="0">
              <a:lnSpc>
                <a:spcPct val="90000"/>
              </a:lnSpc>
              <a:spcBef>
                <a:spcPts val="0"/>
              </a:spcBef>
              <a:spcAft>
                <a:spcPts val="0"/>
              </a:spcAft>
              <a:buClr>
                <a:schemeClr val="dk1"/>
              </a:buClr>
              <a:buSzPts val="3960"/>
              <a:buFont typeface="Play"/>
              <a:buNone/>
            </a:pPr>
            <a:r>
              <a:rPr lang="en-US" sz="3630"/>
              <a:t>Let’s look at the differences</a:t>
            </a:r>
            <a:endParaRPr sz="3630"/>
          </a:p>
        </p:txBody>
      </p:sp>
      <p:sp>
        <p:nvSpPr>
          <p:cNvPr id="158" name="Google Shape;158;p7"/>
          <p:cNvSpPr txBox="1">
            <a:spLocks noGrp="1"/>
          </p:cNvSpPr>
          <p:nvPr>
            <p:ph type="body" idx="1"/>
          </p:nvPr>
        </p:nvSpPr>
        <p:spPr>
          <a:xfrm>
            <a:off x="2312050" y="1204475"/>
            <a:ext cx="3952800" cy="406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a:p>
            <a:pPr marL="0" lvl="0" indent="0" algn="l" rtl="0">
              <a:lnSpc>
                <a:spcPct val="90000"/>
              </a:lnSpc>
              <a:spcBef>
                <a:spcPts val="1600"/>
              </a:spcBef>
              <a:spcAft>
                <a:spcPts val="0"/>
              </a:spcAft>
              <a:buClr>
                <a:schemeClr val="dk1"/>
              </a:buClr>
              <a:buSzPts val="2400"/>
              <a:buNone/>
            </a:pPr>
            <a:r>
              <a:rPr lang="en-US" sz="2600"/>
              <a:t>A </a:t>
            </a:r>
            <a:r>
              <a:rPr lang="en-US" sz="2600" b="1">
                <a:latin typeface="Barlow"/>
                <a:ea typeface="Barlow"/>
                <a:cs typeface="Barlow"/>
                <a:sym typeface="Barlow"/>
              </a:rPr>
              <a:t>bowlback</a:t>
            </a:r>
            <a:r>
              <a:rPr lang="en-US" sz="2600"/>
              <a:t> mandolin is comprised of several strips (9-50) of hardwood formed to shape a deep bowl. </a:t>
            </a:r>
            <a:endParaRPr sz="2600"/>
          </a:p>
          <a:p>
            <a:pPr marL="0" lvl="0" indent="0" algn="l" rtl="0">
              <a:lnSpc>
                <a:spcPct val="90000"/>
              </a:lnSpc>
              <a:spcBef>
                <a:spcPts val="1600"/>
              </a:spcBef>
              <a:spcAft>
                <a:spcPts val="0"/>
              </a:spcAft>
              <a:buClr>
                <a:schemeClr val="dk1"/>
              </a:buClr>
              <a:buSzPts val="2400"/>
              <a:buNone/>
            </a:pPr>
            <a:r>
              <a:rPr lang="en-US" sz="2600"/>
              <a:t>This mandolin from 1898 has 38 strips!</a:t>
            </a:r>
            <a:endParaRPr/>
          </a:p>
          <a:p>
            <a:pPr marL="457200" lvl="0" indent="0" algn="l" rtl="0">
              <a:lnSpc>
                <a:spcPct val="90000"/>
              </a:lnSpc>
              <a:spcBef>
                <a:spcPts val="1600"/>
              </a:spcBef>
              <a:spcAft>
                <a:spcPts val="1600"/>
              </a:spcAft>
              <a:buClr>
                <a:schemeClr val="dk1"/>
              </a:buClr>
              <a:buSzPts val="2400"/>
              <a:buNone/>
            </a:pPr>
            <a:r>
              <a:rPr lang="en-US"/>
              <a:t>										</a:t>
            </a:r>
            <a:endParaRPr/>
          </a:p>
        </p:txBody>
      </p:sp>
      <p:pic>
        <p:nvPicPr>
          <p:cNvPr id="159" name="Google Shape;159;p7"/>
          <p:cNvPicPr preferRelativeResize="0"/>
          <p:nvPr/>
        </p:nvPicPr>
        <p:blipFill>
          <a:blip r:embed="rId3">
            <a:alphaModFix/>
          </a:blip>
          <a:stretch>
            <a:fillRect/>
          </a:stretch>
        </p:blipFill>
        <p:spPr>
          <a:xfrm>
            <a:off x="555425" y="408325"/>
            <a:ext cx="1729865" cy="5559052"/>
          </a:xfrm>
          <a:prstGeom prst="rect">
            <a:avLst/>
          </a:prstGeom>
          <a:noFill/>
          <a:ln>
            <a:noFill/>
          </a:ln>
        </p:spPr>
      </p:pic>
      <p:pic>
        <p:nvPicPr>
          <p:cNvPr id="160" name="Google Shape;160;p7"/>
          <p:cNvPicPr preferRelativeResize="0"/>
          <p:nvPr/>
        </p:nvPicPr>
        <p:blipFill>
          <a:blip r:embed="rId4">
            <a:alphaModFix/>
          </a:blip>
          <a:stretch>
            <a:fillRect/>
          </a:stretch>
        </p:blipFill>
        <p:spPr>
          <a:xfrm>
            <a:off x="9307425" y="455950"/>
            <a:ext cx="2169254" cy="5559051"/>
          </a:xfrm>
          <a:prstGeom prst="rect">
            <a:avLst/>
          </a:prstGeom>
          <a:noFill/>
          <a:ln>
            <a:noFill/>
          </a:ln>
        </p:spPr>
      </p:pic>
      <p:sp>
        <p:nvSpPr>
          <p:cNvPr id="161" name="Google Shape;161;p7"/>
          <p:cNvSpPr txBox="1"/>
          <p:nvPr/>
        </p:nvSpPr>
        <p:spPr>
          <a:xfrm>
            <a:off x="7653750" y="1815825"/>
            <a:ext cx="2705700" cy="29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solidFill>
                  <a:schemeClr val="dk2"/>
                </a:solidFill>
                <a:latin typeface="Barlow Medium"/>
                <a:ea typeface="Barlow Medium"/>
                <a:cs typeface="Barlow Medium"/>
                <a:sym typeface="Barlow Medium"/>
              </a:rPr>
              <a:t>A </a:t>
            </a:r>
            <a:r>
              <a:rPr lang="en-US" sz="2600" b="1">
                <a:solidFill>
                  <a:schemeClr val="dk2"/>
                </a:solidFill>
                <a:latin typeface="Barlow"/>
                <a:ea typeface="Barlow"/>
                <a:cs typeface="Barlow"/>
                <a:sym typeface="Barlow"/>
              </a:rPr>
              <a:t>flat back </a:t>
            </a:r>
            <a:r>
              <a:rPr lang="en-US" sz="2600">
                <a:solidFill>
                  <a:schemeClr val="dk2"/>
                </a:solidFill>
                <a:latin typeface="Barlow Medium"/>
                <a:ea typeface="Barlow Medium"/>
                <a:cs typeface="Barlow Medium"/>
                <a:sym typeface="Barlow Medium"/>
              </a:rPr>
              <a:t>mandolin has a back that is flat or slightly arched.</a:t>
            </a:r>
            <a:endParaRPr sz="2600">
              <a:solidFill>
                <a:schemeClr val="dk2"/>
              </a:solidFill>
              <a:latin typeface="Barlow Medium"/>
              <a:ea typeface="Barlow Medium"/>
              <a:cs typeface="Barlow Medium"/>
              <a:sym typeface="Barlow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7a105ba6bd_0_15"/>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4030"/>
              <a:t>Why do instruments change?</a:t>
            </a:r>
            <a:endParaRPr sz="4030"/>
          </a:p>
        </p:txBody>
      </p:sp>
      <p:sp>
        <p:nvSpPr>
          <p:cNvPr id="167" name="Google Shape;167;g27a105ba6bd_0_15"/>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Instruments change over time for many reasons, and musicians and instrument makers are closely connected. Musicians need instrument makers to provide their tools for expression, and makers need musicians to evaluate, critique, and give voice to their work. </a:t>
            </a:r>
            <a:endParaRPr/>
          </a:p>
          <a:p>
            <a:pPr marL="0" lvl="0" indent="0" algn="l" rtl="0">
              <a:spcBef>
                <a:spcPts val="1600"/>
              </a:spcBef>
              <a:spcAft>
                <a:spcPts val="1600"/>
              </a:spcAft>
              <a:buNone/>
            </a:pPr>
            <a:r>
              <a:rPr lang="en-US"/>
              <a:t>In the case of mandolins, the flat back mandolins have a brighter tone and a punchy resonance which works better with the styles of music it is used for today.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8"/>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25000"/>
              <a:buFont typeface="Play"/>
              <a:buNone/>
            </a:pPr>
            <a:r>
              <a:rPr lang="en-US"/>
              <a:t>Let's play a game to show how </a:t>
            </a:r>
            <a:endParaRPr/>
          </a:p>
          <a:p>
            <a:pPr marL="0" lvl="0" indent="0" algn="ctr" rtl="0">
              <a:lnSpc>
                <a:spcPct val="90000"/>
              </a:lnSpc>
              <a:spcBef>
                <a:spcPts val="0"/>
              </a:spcBef>
              <a:spcAft>
                <a:spcPts val="0"/>
              </a:spcAft>
              <a:buClr>
                <a:schemeClr val="dk1"/>
              </a:buClr>
              <a:buSzPct val="125000"/>
              <a:buFont typeface="Play"/>
              <a:buNone/>
            </a:pPr>
            <a:r>
              <a:rPr lang="en-US"/>
              <a:t>things can change over time!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7ff735cbcf_0_1"/>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30386"/>
              <a:buFont typeface="Arial"/>
              <a:buNone/>
            </a:pPr>
            <a:r>
              <a:rPr lang="en-US" sz="3620">
                <a:solidFill>
                  <a:schemeClr val="accent1"/>
                </a:solidFill>
              </a:rPr>
              <a:t>Consider a Career in Music!</a:t>
            </a:r>
            <a:endParaRPr sz="4300">
              <a:solidFill>
                <a:schemeClr val="accent1"/>
              </a:solidFill>
              <a:latin typeface="Roboto"/>
              <a:ea typeface="Roboto"/>
              <a:cs typeface="Roboto"/>
              <a:sym typeface="Roboto"/>
            </a:endParaRPr>
          </a:p>
          <a:p>
            <a:pPr marL="0" lvl="0" indent="0" algn="l" rtl="0">
              <a:spcBef>
                <a:spcPts val="0"/>
              </a:spcBef>
              <a:spcAft>
                <a:spcPts val="0"/>
              </a:spcAft>
              <a:buNone/>
            </a:pPr>
            <a:endParaRPr/>
          </a:p>
        </p:txBody>
      </p:sp>
      <p:sp>
        <p:nvSpPr>
          <p:cNvPr id="178" name="Google Shape;178;g27ff735cbcf_0_1"/>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lnSpcReduction="10000"/>
          </a:bodyPr>
          <a:lstStyle/>
          <a:p>
            <a:pPr marL="0" lvl="0" indent="0" algn="l" rtl="0">
              <a:spcBef>
                <a:spcPts val="0"/>
              </a:spcBef>
              <a:spcAft>
                <a:spcPts val="0"/>
              </a:spcAft>
              <a:buNone/>
            </a:pPr>
            <a:r>
              <a:rPr lang="en-US"/>
              <a:t>What careers are related to the lesson we just completed?</a:t>
            </a:r>
            <a:endParaRPr/>
          </a:p>
          <a:p>
            <a:pPr marL="457200" lvl="0" indent="-400050" algn="l" rtl="0">
              <a:spcBef>
                <a:spcPts val="1600"/>
              </a:spcBef>
              <a:spcAft>
                <a:spcPts val="0"/>
              </a:spcAft>
              <a:buSzPts val="2700"/>
              <a:buChar char="●"/>
            </a:pPr>
            <a:r>
              <a:rPr lang="en-US"/>
              <a:t>Instrument Manufacturer  </a:t>
            </a:r>
            <a:endParaRPr/>
          </a:p>
          <a:p>
            <a:pPr marL="457200" lvl="0" indent="-400050" algn="l" rtl="0">
              <a:spcBef>
                <a:spcPts val="0"/>
              </a:spcBef>
              <a:spcAft>
                <a:spcPts val="0"/>
              </a:spcAft>
              <a:buSzPts val="2700"/>
              <a:buChar char="●"/>
            </a:pPr>
            <a:r>
              <a:rPr lang="en-US"/>
              <a:t>Performer  </a:t>
            </a:r>
            <a:endParaRPr/>
          </a:p>
          <a:p>
            <a:pPr marL="457200" lvl="0" indent="-400050" algn="l" rtl="0">
              <a:spcBef>
                <a:spcPts val="0"/>
              </a:spcBef>
              <a:spcAft>
                <a:spcPts val="0"/>
              </a:spcAft>
              <a:buSzPts val="2700"/>
              <a:buChar char="●"/>
            </a:pPr>
            <a:r>
              <a:rPr lang="en-US"/>
              <a:t>Product Design </a:t>
            </a:r>
            <a:endParaRPr/>
          </a:p>
          <a:p>
            <a:pPr marL="457200" lvl="0" indent="-400050" algn="l" rtl="0">
              <a:spcBef>
                <a:spcPts val="0"/>
              </a:spcBef>
              <a:spcAft>
                <a:spcPts val="0"/>
              </a:spcAft>
              <a:buSzPts val="2700"/>
              <a:buChar char="●"/>
            </a:pPr>
            <a:r>
              <a:rPr lang="en-US"/>
              <a:t>Marketing </a:t>
            </a:r>
            <a:endParaRPr/>
          </a:p>
          <a:p>
            <a:pPr marL="457200" lvl="0" indent="-400050" algn="l" rtl="0">
              <a:spcBef>
                <a:spcPts val="0"/>
              </a:spcBef>
              <a:spcAft>
                <a:spcPts val="0"/>
              </a:spcAft>
              <a:buSzPts val="2700"/>
              <a:buChar char="●"/>
            </a:pPr>
            <a:r>
              <a:rPr lang="en-US"/>
              <a:t>Luthier </a:t>
            </a:r>
            <a:endParaRPr/>
          </a:p>
          <a:p>
            <a:pPr marL="457200" lvl="0" indent="-400050" algn="l" rtl="0">
              <a:spcBef>
                <a:spcPts val="0"/>
              </a:spcBef>
              <a:spcAft>
                <a:spcPts val="0"/>
              </a:spcAft>
              <a:buSzPts val="2700"/>
              <a:buChar char="●"/>
            </a:pPr>
            <a:r>
              <a:rPr lang="en-US"/>
              <a:t>Factory Floor Manager </a:t>
            </a:r>
            <a:endParaRPr/>
          </a:p>
          <a:p>
            <a:pPr marL="457200" lvl="0" indent="-400050" algn="l" rtl="0">
              <a:spcBef>
                <a:spcPts val="0"/>
              </a:spcBef>
              <a:spcAft>
                <a:spcPts val="0"/>
              </a:spcAft>
              <a:buSzPts val="2700"/>
              <a:buChar char="●"/>
            </a:pPr>
            <a:r>
              <a:rPr lang="en-US"/>
              <a:t>Distributor </a:t>
            </a:r>
            <a:endParaRPr sz="25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302a4376dab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fde3913a1f_0_0"/>
          <p:cNvSpPr txBox="1">
            <a:spLocks noGrp="1"/>
          </p:cNvSpPr>
          <p:nvPr>
            <p:ph type="ctrTitle"/>
          </p:nvPr>
        </p:nvSpPr>
        <p:spPr>
          <a:xfrm>
            <a:off x="415600" y="992767"/>
            <a:ext cx="11360700" cy="2361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a:t>Musical Globe Trotters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a:t>Lesson Objectives</a:t>
            </a:r>
            <a:endParaRPr sz="4000"/>
          </a:p>
        </p:txBody>
      </p:sp>
      <p:sp>
        <p:nvSpPr>
          <p:cNvPr id="96" name="Google Shape;96;p2"/>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rmAutofit/>
          </a:bodyPr>
          <a:lstStyle/>
          <a:p>
            <a:pPr marL="609600" lvl="0" indent="0" algn="l" rtl="0">
              <a:lnSpc>
                <a:spcPct val="90000"/>
              </a:lnSpc>
              <a:spcBef>
                <a:spcPts val="0"/>
              </a:spcBef>
              <a:spcAft>
                <a:spcPts val="0"/>
              </a:spcAft>
              <a:buNone/>
            </a:pPr>
            <a:endParaRPr sz="2400"/>
          </a:p>
          <a:p>
            <a:pPr marL="228600" lvl="0" indent="-266700" algn="l" rtl="0">
              <a:lnSpc>
                <a:spcPct val="90000"/>
              </a:lnSpc>
              <a:spcBef>
                <a:spcPts val="0"/>
              </a:spcBef>
              <a:spcAft>
                <a:spcPts val="0"/>
              </a:spcAft>
              <a:buClr>
                <a:schemeClr val="dk1"/>
              </a:buClr>
              <a:buSzPts val="3000"/>
              <a:buChar char="●"/>
            </a:pPr>
            <a:r>
              <a:rPr lang="en-US" sz="3000"/>
              <a:t>Identify the mandolin. </a:t>
            </a:r>
            <a:endParaRPr sz="3000"/>
          </a:p>
          <a:p>
            <a:pPr marL="228600" lvl="0" indent="0" algn="l" rtl="0">
              <a:lnSpc>
                <a:spcPct val="90000"/>
              </a:lnSpc>
              <a:spcBef>
                <a:spcPts val="0"/>
              </a:spcBef>
              <a:spcAft>
                <a:spcPts val="0"/>
              </a:spcAft>
              <a:buNone/>
            </a:pPr>
            <a:endParaRPr sz="3000"/>
          </a:p>
          <a:p>
            <a:pPr marL="228600" lvl="0" indent="-266700" algn="l" rtl="0">
              <a:lnSpc>
                <a:spcPct val="90000"/>
              </a:lnSpc>
              <a:spcBef>
                <a:spcPts val="1000"/>
              </a:spcBef>
              <a:spcAft>
                <a:spcPts val="0"/>
              </a:spcAft>
              <a:buClr>
                <a:schemeClr val="dk1"/>
              </a:buClr>
              <a:buSzPts val="3000"/>
              <a:buChar char="●"/>
            </a:pPr>
            <a:r>
              <a:rPr lang="en-US" sz="3000"/>
              <a:t>Articulate the mandolin’s journey to the U.S.</a:t>
            </a:r>
            <a:endParaRPr sz="3000"/>
          </a:p>
          <a:p>
            <a:pPr marL="228600" lvl="0" indent="0" algn="l" rtl="0">
              <a:lnSpc>
                <a:spcPct val="90000"/>
              </a:lnSpc>
              <a:spcBef>
                <a:spcPts val="1000"/>
              </a:spcBef>
              <a:spcAft>
                <a:spcPts val="0"/>
              </a:spcAft>
              <a:buNone/>
            </a:pPr>
            <a:endParaRPr sz="3000"/>
          </a:p>
          <a:p>
            <a:pPr marL="228600" lvl="0" indent="-266700" algn="l" rtl="0">
              <a:lnSpc>
                <a:spcPct val="90000"/>
              </a:lnSpc>
              <a:spcBef>
                <a:spcPts val="1000"/>
              </a:spcBef>
              <a:spcAft>
                <a:spcPts val="1600"/>
              </a:spcAft>
              <a:buClr>
                <a:schemeClr val="dk1"/>
              </a:buClr>
              <a:buSzPts val="3000"/>
              <a:buChar char="●"/>
            </a:pPr>
            <a:r>
              <a:rPr lang="en-US" sz="3000"/>
              <a:t>Perform a memory game to demonstrate how songs and stories travel.</a:t>
            </a:r>
            <a:endParaRPr sz="3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664700" y="593367"/>
            <a:ext cx="10906500" cy="763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sz="4000"/>
              <a:t>What is the name of these instruments?</a:t>
            </a:r>
            <a:r>
              <a:rPr lang="en-US" sz="3400"/>
              <a:t> </a:t>
            </a:r>
            <a:endParaRPr sz="3400"/>
          </a:p>
        </p:txBody>
      </p:sp>
      <p:sp>
        <p:nvSpPr>
          <p:cNvPr id="102" name="Google Shape;102;p3"/>
          <p:cNvSpPr txBox="1"/>
          <p:nvPr/>
        </p:nvSpPr>
        <p:spPr>
          <a:xfrm>
            <a:off x="461825" y="5582875"/>
            <a:ext cx="11484000" cy="10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endParaRPr>
          </a:p>
        </p:txBody>
      </p:sp>
      <p:pic>
        <p:nvPicPr>
          <p:cNvPr id="103" name="Google Shape;103;p3"/>
          <p:cNvPicPr preferRelativeResize="0"/>
          <p:nvPr/>
        </p:nvPicPr>
        <p:blipFill>
          <a:blip r:embed="rId3">
            <a:alphaModFix/>
          </a:blip>
          <a:stretch>
            <a:fillRect/>
          </a:stretch>
        </p:blipFill>
        <p:spPr>
          <a:xfrm>
            <a:off x="5180925" y="1356875"/>
            <a:ext cx="1830161" cy="4579002"/>
          </a:xfrm>
          <a:prstGeom prst="rect">
            <a:avLst/>
          </a:prstGeom>
          <a:noFill/>
          <a:ln>
            <a:noFill/>
          </a:ln>
        </p:spPr>
      </p:pic>
      <p:pic>
        <p:nvPicPr>
          <p:cNvPr id="104" name="Google Shape;104;p3"/>
          <p:cNvPicPr preferRelativeResize="0"/>
          <p:nvPr/>
        </p:nvPicPr>
        <p:blipFill>
          <a:blip r:embed="rId4">
            <a:alphaModFix/>
          </a:blip>
          <a:stretch>
            <a:fillRect/>
          </a:stretch>
        </p:blipFill>
        <p:spPr>
          <a:xfrm>
            <a:off x="8401950" y="1343025"/>
            <a:ext cx="1830151" cy="4606706"/>
          </a:xfrm>
          <a:prstGeom prst="rect">
            <a:avLst/>
          </a:prstGeom>
          <a:noFill/>
          <a:ln>
            <a:noFill/>
          </a:ln>
        </p:spPr>
      </p:pic>
      <p:pic>
        <p:nvPicPr>
          <p:cNvPr id="105" name="Google Shape;105;p3"/>
          <p:cNvPicPr preferRelativeResize="0"/>
          <p:nvPr/>
        </p:nvPicPr>
        <p:blipFill>
          <a:blip r:embed="rId5">
            <a:alphaModFix/>
          </a:blip>
          <a:stretch>
            <a:fillRect/>
          </a:stretch>
        </p:blipFill>
        <p:spPr>
          <a:xfrm>
            <a:off x="2079075" y="1314862"/>
            <a:ext cx="1591513" cy="4663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a:spLocks noGrp="1"/>
          </p:cNvSpPr>
          <p:nvPr>
            <p:ph type="title"/>
          </p:nvPr>
        </p:nvSpPr>
        <p:spPr>
          <a:xfrm>
            <a:off x="357775" y="1507800"/>
            <a:ext cx="7469700" cy="2471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Play"/>
              <a:buNone/>
            </a:pPr>
            <a:r>
              <a:rPr lang="en-US" sz="4030"/>
              <a:t>Today, we will learn about the mandolin and how it traveled around the world! </a:t>
            </a:r>
            <a:endParaRPr sz="4030"/>
          </a:p>
        </p:txBody>
      </p:sp>
      <p:pic>
        <p:nvPicPr>
          <p:cNvPr id="111" name="Google Shape;111;p4"/>
          <p:cNvPicPr preferRelativeResize="0"/>
          <p:nvPr/>
        </p:nvPicPr>
        <p:blipFill>
          <a:blip r:embed="rId3">
            <a:alphaModFix/>
          </a:blip>
          <a:stretch>
            <a:fillRect/>
          </a:stretch>
        </p:blipFill>
        <p:spPr>
          <a:xfrm rot="1656111">
            <a:off x="8155191" y="606159"/>
            <a:ext cx="2067345" cy="51724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f659e154de_0_14"/>
          <p:cNvSpPr txBox="1">
            <a:spLocks noGrp="1"/>
          </p:cNvSpPr>
          <p:nvPr>
            <p:ph type="title"/>
          </p:nvPr>
        </p:nvSpPr>
        <p:spPr>
          <a:xfrm>
            <a:off x="820725" y="1070650"/>
            <a:ext cx="5776800" cy="44850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sz="4000"/>
              <a:t>These are </a:t>
            </a:r>
            <a:endParaRPr sz="4000"/>
          </a:p>
          <a:p>
            <a:pPr marL="0" lvl="0" indent="0" algn="l" rtl="0">
              <a:spcBef>
                <a:spcPts val="0"/>
              </a:spcBef>
              <a:spcAft>
                <a:spcPts val="0"/>
              </a:spcAft>
              <a:buNone/>
            </a:pPr>
            <a:r>
              <a:rPr lang="en-US" sz="4000"/>
              <a:t>mandolins </a:t>
            </a:r>
            <a:endParaRPr sz="4000"/>
          </a:p>
          <a:p>
            <a:pPr marL="0" lvl="0" indent="0" algn="l" rtl="0">
              <a:spcBef>
                <a:spcPts val="0"/>
              </a:spcBef>
              <a:spcAft>
                <a:spcPts val="0"/>
              </a:spcAft>
              <a:buNone/>
            </a:pPr>
            <a:r>
              <a:rPr lang="en-US" sz="4000"/>
              <a:t>from the </a:t>
            </a:r>
            <a:endParaRPr sz="4000"/>
          </a:p>
          <a:p>
            <a:pPr marL="0" lvl="0" indent="0" algn="l" rtl="0">
              <a:spcBef>
                <a:spcPts val="0"/>
              </a:spcBef>
              <a:spcAft>
                <a:spcPts val="0"/>
              </a:spcAft>
              <a:buNone/>
            </a:pPr>
            <a:r>
              <a:rPr lang="en-US" sz="4000"/>
              <a:t>Museum of </a:t>
            </a:r>
            <a:endParaRPr sz="4000"/>
          </a:p>
          <a:p>
            <a:pPr marL="0" lvl="0" indent="0" algn="l" rtl="0">
              <a:spcBef>
                <a:spcPts val="0"/>
              </a:spcBef>
              <a:spcAft>
                <a:spcPts val="0"/>
              </a:spcAft>
              <a:buNone/>
            </a:pPr>
            <a:r>
              <a:rPr lang="en-US" sz="4000"/>
              <a:t>Making Music.</a:t>
            </a:r>
            <a:endParaRPr sz="4000"/>
          </a:p>
        </p:txBody>
      </p:sp>
      <p:pic>
        <p:nvPicPr>
          <p:cNvPr id="117" name="Google Shape;117;g2f659e154de_0_14"/>
          <p:cNvPicPr preferRelativeResize="0"/>
          <p:nvPr/>
        </p:nvPicPr>
        <p:blipFill rotWithShape="1">
          <a:blip r:embed="rId3">
            <a:alphaModFix/>
          </a:blip>
          <a:srcRect b="4625"/>
          <a:stretch/>
        </p:blipFill>
        <p:spPr>
          <a:xfrm>
            <a:off x="4955925" y="362425"/>
            <a:ext cx="6782848" cy="5603698"/>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664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a:latin typeface="Barlow"/>
                <a:ea typeface="Barlow"/>
                <a:cs typeface="Barlow"/>
                <a:sym typeface="Barlow"/>
              </a:rPr>
              <a:t>Watch and Respond:</a:t>
            </a:r>
            <a:r>
              <a:rPr lang="en-US" sz="4000"/>
              <a:t>Sierra Hull</a:t>
            </a:r>
            <a:endParaRPr sz="4000"/>
          </a:p>
        </p:txBody>
      </p:sp>
      <p:sp>
        <p:nvSpPr>
          <p:cNvPr id="123" name="Google Shape;123;p5"/>
          <p:cNvSpPr txBox="1"/>
          <p:nvPr/>
        </p:nvSpPr>
        <p:spPr>
          <a:xfrm>
            <a:off x="123150" y="5757325"/>
            <a:ext cx="119766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endParaRPr>
          </a:p>
        </p:txBody>
      </p:sp>
      <p:grpSp>
        <p:nvGrpSpPr>
          <p:cNvPr id="124" name="Google Shape;124;p5"/>
          <p:cNvGrpSpPr/>
          <p:nvPr/>
        </p:nvGrpSpPr>
        <p:grpSpPr>
          <a:xfrm>
            <a:off x="2538496" y="1459136"/>
            <a:ext cx="7145910" cy="4390787"/>
            <a:chOff x="3940050" y="2313742"/>
            <a:chExt cx="4229100" cy="2381250"/>
          </a:xfrm>
        </p:grpSpPr>
        <p:pic>
          <p:nvPicPr>
            <p:cNvPr id="125" name="Google Shape;125;p5" title="E12_Image_SierraHullThumbnail.jpg">
              <a:hlinkClick r:id="" action="ppaction://hlinkshowjump?jump=nextslide"/>
            </p:cNvPr>
            <p:cNvPicPr preferRelativeResize="0"/>
            <p:nvPr/>
          </p:nvPicPr>
          <p:blipFill>
            <a:blip r:embed="rId3">
              <a:alphaModFix/>
            </a:blip>
            <a:stretch>
              <a:fillRect/>
            </a:stretch>
          </p:blipFill>
          <p:spPr>
            <a:xfrm>
              <a:off x="3940050" y="2313742"/>
              <a:ext cx="4229100" cy="2381250"/>
            </a:xfrm>
            <a:prstGeom prst="rect">
              <a:avLst/>
            </a:prstGeom>
            <a:noFill/>
            <a:ln w="76200" cap="flat" cmpd="sng">
              <a:solidFill>
                <a:schemeClr val="accent6"/>
              </a:solidFill>
              <a:prstDash val="solid"/>
              <a:round/>
              <a:headEnd type="none" w="sm" len="sm"/>
              <a:tailEnd type="none" w="sm" len="sm"/>
            </a:ln>
          </p:spPr>
        </p:pic>
        <p:sp>
          <p:nvSpPr>
            <p:cNvPr id="126" name="Google Shape;126;p5">
              <a:hlinkClick r:id="" action="ppaction://hlinkshowjump?jump=nextslide"/>
            </p:cNvPr>
            <p:cNvSpPr/>
            <p:nvPr/>
          </p:nvSpPr>
          <p:spPr>
            <a:xfrm rot="5400000">
              <a:off x="5911337" y="3383272"/>
              <a:ext cx="286504" cy="242221"/>
            </a:xfrm>
            <a:prstGeom prst="flowChartExtract">
              <a:avLst/>
            </a:prstGeom>
            <a:solidFill>
              <a:srgbClr val="01486B"/>
            </a:solidFill>
            <a:ln w="28575" cap="flat" cmpd="sng">
              <a:solidFill>
                <a:srgbClr val="47C5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Medium"/>
                <a:ea typeface="Barlow Medium"/>
                <a:cs typeface="Barlow Medium"/>
                <a:sym typeface="Barlow Medium"/>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2" name="E12_Video_SierraHull.mp4">
            <a:hlinkClick r:id="" action="ppaction://media"/>
            <a:extLst>
              <a:ext uri="{FF2B5EF4-FFF2-40B4-BE49-F238E27FC236}">
                <a16:creationId xmlns:a16="http://schemas.microsoft.com/office/drawing/2014/main" id="{7F5AA05F-8B93-8DEE-700C-E8793A4635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800"/>
              <a:t>The Mandolin's Journey</a:t>
            </a:r>
            <a:endParaRPr sz="3800"/>
          </a:p>
        </p:txBody>
      </p:sp>
      <p:sp>
        <p:nvSpPr>
          <p:cNvPr id="137" name="Google Shape;137;p6"/>
          <p:cNvSpPr txBox="1">
            <a:spLocks noGrp="1"/>
          </p:cNvSpPr>
          <p:nvPr>
            <p:ph type="body" idx="1"/>
          </p:nvPr>
        </p:nvSpPr>
        <p:spPr>
          <a:xfrm>
            <a:off x="699700" y="1986675"/>
            <a:ext cx="4932900" cy="406200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None/>
            </a:pPr>
            <a:r>
              <a:rPr lang="en-US" sz="2900"/>
              <a:t>In the 1800s, the mandolin first came to the U.S. through a group of Spanish students that were touring on a similar instrument called a bandurria. </a:t>
            </a:r>
            <a:endParaRPr sz="2900"/>
          </a:p>
          <a:p>
            <a:pPr marL="228600" lvl="0" indent="0" algn="l" rtl="0">
              <a:lnSpc>
                <a:spcPct val="90000"/>
              </a:lnSpc>
              <a:spcBef>
                <a:spcPts val="1000"/>
              </a:spcBef>
              <a:spcAft>
                <a:spcPts val="0"/>
              </a:spcAft>
              <a:buNone/>
            </a:pPr>
            <a:endParaRPr/>
          </a:p>
          <a:p>
            <a:pPr marL="228600" lvl="0" indent="0" algn="l" rtl="0">
              <a:lnSpc>
                <a:spcPct val="90000"/>
              </a:lnSpc>
              <a:spcBef>
                <a:spcPts val="1600"/>
              </a:spcBef>
              <a:spcAft>
                <a:spcPts val="1600"/>
              </a:spcAft>
              <a:buNone/>
            </a:pPr>
            <a:endParaRPr>
              <a:solidFill>
                <a:srgbClr val="C27BA0"/>
              </a:solidFill>
            </a:endParaRPr>
          </a:p>
        </p:txBody>
      </p:sp>
      <p:pic>
        <p:nvPicPr>
          <p:cNvPr id="138" name="Google Shape;138;p6"/>
          <p:cNvPicPr preferRelativeResize="0"/>
          <p:nvPr/>
        </p:nvPicPr>
        <p:blipFill>
          <a:blip r:embed="rId3">
            <a:alphaModFix/>
          </a:blip>
          <a:stretch>
            <a:fillRect/>
          </a:stretch>
        </p:blipFill>
        <p:spPr>
          <a:xfrm>
            <a:off x="6077225" y="1355637"/>
            <a:ext cx="5528976" cy="4146725"/>
          </a:xfrm>
          <a:prstGeom prst="rect">
            <a:avLst/>
          </a:prstGeom>
          <a:noFill/>
          <a:ln w="76200" cap="flat" cmpd="sng">
            <a:solidFill>
              <a:schemeClr val="accent6"/>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1077</Words>
  <Application>Microsoft Macintosh PowerPoint</Application>
  <PresentationFormat>Widescreen</PresentationFormat>
  <Paragraphs>70</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Play</vt:lpstr>
      <vt:lpstr>Roboto</vt:lpstr>
      <vt:lpstr>Barlow</vt:lpstr>
      <vt:lpstr>Arial</vt:lpstr>
      <vt:lpstr>Barlow Medium</vt:lpstr>
      <vt:lpstr>Calibri</vt:lpstr>
      <vt:lpstr>Build on Music!</vt:lpstr>
      <vt:lpstr>PowerPoint Presentation</vt:lpstr>
      <vt:lpstr>Musical Globe Trotters</vt:lpstr>
      <vt:lpstr>Lesson Objectives</vt:lpstr>
      <vt:lpstr>What is the name of these instruments? </vt:lpstr>
      <vt:lpstr>Today, we will learn about the mandolin and how it traveled around the world! </vt:lpstr>
      <vt:lpstr>These are  mandolins  from the  Museum of  Making Music.</vt:lpstr>
      <vt:lpstr>Watch and Respond:Sierra Hull</vt:lpstr>
      <vt:lpstr>PowerPoint Presentation</vt:lpstr>
      <vt:lpstr>The Mandolin's Journey</vt:lpstr>
      <vt:lpstr>PowerPoint Presentation</vt:lpstr>
      <vt:lpstr>PowerPoint Presentation</vt:lpstr>
      <vt:lpstr>Mandolin Styles:  Let’s look at the differences</vt:lpstr>
      <vt:lpstr>Why do instruments change?</vt:lpstr>
      <vt:lpstr>Let's play a game to show how  things can change over time! </vt:lpstr>
      <vt:lpstr>Consider a Career in Music!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2024-12-03T22:39:07Z</dcterms:modified>
</cp:coreProperties>
</file>