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Barlow" pitchFamily="2" charset="77"/>
      <p:regular r:id="rId26"/>
      <p:bold r:id="rId27"/>
      <p:italic r:id="rId28"/>
      <p:boldItalic r:id="rId29"/>
    </p:embeddedFont>
    <p:embeddedFont>
      <p:font typeface="Barlow Medium" panose="020F0502020204030204"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E9P7yELFWrF6yOTvFdC/jC6om/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f60d0fa846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f60d0fa84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7a0fe51fdc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7a0fe51fd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f60d0fa846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f60d0fa84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7a0fe51fdc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7a0fe51fd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a0fe51fdc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7a0fe51fd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a0fe51fdc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a0fe51fd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a0fe51fdc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a0fe51fd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a0fe51fdc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7a0fe51fd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a0fe51fdc_0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7a0fe51fd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7a0fe51fdc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7a0fe51fd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fdd32fbc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g2fdd32fbcc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f242753f7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f242753f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02a57f8a4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02a57f8a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f43d80cb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f43d80cb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7a0fe51fdc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7a0fe51f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Sweetwater Sound distribution center in Ft. Wayne, Indiana, 2020</a:t>
            </a:r>
            <a:endParaRPr/>
          </a:p>
          <a:p>
            <a:pPr marL="0" lvl="0" indent="0" algn="l" rtl="0">
              <a:spcBef>
                <a:spcPts val="0"/>
              </a:spcBef>
              <a:spcAft>
                <a:spcPts val="0"/>
              </a:spcAft>
              <a:buNone/>
            </a:pPr>
            <a:r>
              <a:rPr lang="en-US"/>
              <a:t>Photo courtesy of Sweetwater Sound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f10d95ee18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f10d95ee18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f10d95ee18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f10d95ee18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f10d95ee18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f10d95ee18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f10d95ee18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f10d95ee18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f10d95ee18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f10d95ee18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f10d95ee18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f10d95ee18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f10d95ee18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f10d95ee18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f10d95ee18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f10d95ee18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f10d95ee18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f10d95ee18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f10d95ee18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6"/>
        <p:cNvGrpSpPr/>
        <p:nvPr/>
      </p:nvGrpSpPr>
      <p:grpSpPr>
        <a:xfrm>
          <a:off x="0" y="0"/>
          <a:ext cx="0" cy="0"/>
          <a:chOff x="0" y="0"/>
          <a:chExt cx="0" cy="0"/>
        </a:xfrm>
      </p:grpSpPr>
      <p:sp>
        <p:nvSpPr>
          <p:cNvPr id="67" name="Google Shape;67;g2f10d95ee18_0_6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Play"/>
              <a:buNone/>
              <a:defRPr sz="6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8" name="Google Shape;68;g2f10d95ee18_0_6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757575"/>
              </a:buClr>
              <a:buSzPts val="2400"/>
              <a:buNone/>
              <a:defRPr sz="2400">
                <a:solidFill>
                  <a:srgbClr val="757575"/>
                </a:solidFill>
              </a:defRPr>
            </a:lvl1pPr>
            <a:lvl2pPr marL="914400" lvl="1" indent="-228600" algn="l" rtl="0">
              <a:lnSpc>
                <a:spcPct val="90000"/>
              </a:lnSpc>
              <a:spcBef>
                <a:spcPts val="1600"/>
              </a:spcBef>
              <a:spcAft>
                <a:spcPts val="0"/>
              </a:spcAft>
              <a:buClr>
                <a:srgbClr val="757575"/>
              </a:buClr>
              <a:buSzPts val="2000"/>
              <a:buNone/>
              <a:defRPr sz="2000">
                <a:solidFill>
                  <a:srgbClr val="757575"/>
                </a:solidFill>
              </a:defRPr>
            </a:lvl2pPr>
            <a:lvl3pPr marL="1371600" lvl="2" indent="-228600" algn="l" rtl="0">
              <a:lnSpc>
                <a:spcPct val="90000"/>
              </a:lnSpc>
              <a:spcBef>
                <a:spcPts val="1600"/>
              </a:spcBef>
              <a:spcAft>
                <a:spcPts val="0"/>
              </a:spcAft>
              <a:buClr>
                <a:srgbClr val="757575"/>
              </a:buClr>
              <a:buSzPts val="1800"/>
              <a:buNone/>
              <a:defRPr sz="1800">
                <a:solidFill>
                  <a:srgbClr val="757575"/>
                </a:solidFill>
              </a:defRPr>
            </a:lvl3pPr>
            <a:lvl4pPr marL="1828800" lvl="3" indent="-228600" algn="l" rtl="0">
              <a:lnSpc>
                <a:spcPct val="90000"/>
              </a:lnSpc>
              <a:spcBef>
                <a:spcPts val="1600"/>
              </a:spcBef>
              <a:spcAft>
                <a:spcPts val="0"/>
              </a:spcAft>
              <a:buClr>
                <a:srgbClr val="757575"/>
              </a:buClr>
              <a:buSzPts val="1600"/>
              <a:buNone/>
              <a:defRPr sz="1600">
                <a:solidFill>
                  <a:srgbClr val="757575"/>
                </a:solidFill>
              </a:defRPr>
            </a:lvl4pPr>
            <a:lvl5pPr marL="2286000" lvl="4" indent="-228600" algn="l" rtl="0">
              <a:lnSpc>
                <a:spcPct val="90000"/>
              </a:lnSpc>
              <a:spcBef>
                <a:spcPts val="1600"/>
              </a:spcBef>
              <a:spcAft>
                <a:spcPts val="0"/>
              </a:spcAft>
              <a:buClr>
                <a:srgbClr val="757575"/>
              </a:buClr>
              <a:buSzPts val="1600"/>
              <a:buNone/>
              <a:defRPr sz="1600">
                <a:solidFill>
                  <a:srgbClr val="757575"/>
                </a:solidFill>
              </a:defRPr>
            </a:lvl5pPr>
            <a:lvl6pPr marL="2743200" lvl="5" indent="-228600" algn="l" rtl="0">
              <a:lnSpc>
                <a:spcPct val="90000"/>
              </a:lnSpc>
              <a:spcBef>
                <a:spcPts val="1600"/>
              </a:spcBef>
              <a:spcAft>
                <a:spcPts val="0"/>
              </a:spcAft>
              <a:buClr>
                <a:srgbClr val="757575"/>
              </a:buClr>
              <a:buSzPts val="1600"/>
              <a:buNone/>
              <a:defRPr sz="1600">
                <a:solidFill>
                  <a:srgbClr val="757575"/>
                </a:solidFill>
              </a:defRPr>
            </a:lvl6pPr>
            <a:lvl7pPr marL="3200400" lvl="6" indent="-228600" algn="l" rtl="0">
              <a:lnSpc>
                <a:spcPct val="90000"/>
              </a:lnSpc>
              <a:spcBef>
                <a:spcPts val="1600"/>
              </a:spcBef>
              <a:spcAft>
                <a:spcPts val="0"/>
              </a:spcAft>
              <a:buClr>
                <a:srgbClr val="757575"/>
              </a:buClr>
              <a:buSzPts val="1600"/>
              <a:buNone/>
              <a:defRPr sz="1600">
                <a:solidFill>
                  <a:srgbClr val="757575"/>
                </a:solidFill>
              </a:defRPr>
            </a:lvl7pPr>
            <a:lvl8pPr marL="3657600" lvl="7" indent="-228600" algn="l" rtl="0">
              <a:lnSpc>
                <a:spcPct val="90000"/>
              </a:lnSpc>
              <a:spcBef>
                <a:spcPts val="1600"/>
              </a:spcBef>
              <a:spcAft>
                <a:spcPts val="0"/>
              </a:spcAft>
              <a:buClr>
                <a:srgbClr val="757575"/>
              </a:buClr>
              <a:buSzPts val="1600"/>
              <a:buNone/>
              <a:defRPr sz="1600">
                <a:solidFill>
                  <a:srgbClr val="757575"/>
                </a:solidFill>
              </a:defRPr>
            </a:lvl8pPr>
            <a:lvl9pPr marL="4114800" lvl="8" indent="-228600" algn="l" rtl="0">
              <a:lnSpc>
                <a:spcPct val="90000"/>
              </a:lnSpc>
              <a:spcBef>
                <a:spcPts val="1600"/>
              </a:spcBef>
              <a:spcAft>
                <a:spcPts val="1600"/>
              </a:spcAft>
              <a:buClr>
                <a:srgbClr val="757575"/>
              </a:buClr>
              <a:buSzPts val="1600"/>
              <a:buNone/>
              <a:defRPr sz="1600">
                <a:solidFill>
                  <a:srgbClr val="757575"/>
                </a:solidFill>
              </a:defRPr>
            </a:lvl9pPr>
          </a:lstStyle>
          <a:p>
            <a:endParaRPr/>
          </a:p>
        </p:txBody>
      </p:sp>
      <p:sp>
        <p:nvSpPr>
          <p:cNvPr id="69" name="Google Shape;69;g2f10d95ee18_0_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g2f10d95ee18_0_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g2f10d95ee18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f10d95ee18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f10d95ee18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f10d95ee18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f10d95ee18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f10d95ee18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f10d95ee18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f10d95ee18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f10d95ee18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f10d95ee18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f10d95ee18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f10d95ee18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f10d95ee18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f10d95ee18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f10d95ee18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f10d95ee18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f10d95ee18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f10d95ee18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f10d95ee18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f10d95ee18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f10d95ee18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f10d95ee18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f10d95ee18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f10d95ee18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g2f10d95ee18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f10d95ee18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f10d95ee18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f10d95ee18_0_0"/>
          <p:cNvSpPr txBox="1"/>
          <p:nvPr/>
        </p:nvSpPr>
        <p:spPr>
          <a:xfrm>
            <a:off x="10245667" y="6353000"/>
            <a:ext cx="19464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My Home Studio</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f60d0fa846_0_4"/>
          <p:cNvSpPr txBox="1">
            <a:spLocks noGrp="1"/>
          </p:cNvSpPr>
          <p:nvPr>
            <p:ph type="body" idx="1"/>
          </p:nvPr>
        </p:nvSpPr>
        <p:spPr>
          <a:xfrm>
            <a:off x="846075" y="817825"/>
            <a:ext cx="6090600" cy="4906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t>Other businesses reimagined what retail on the internet could be, and launched platforms for use by other retailers and even individuals. </a:t>
            </a:r>
            <a:br>
              <a:rPr lang="en-US" sz="3000"/>
            </a:br>
            <a:endParaRPr sz="3000"/>
          </a:p>
          <a:p>
            <a:pPr marL="0" lvl="0" indent="0" algn="l" rtl="0">
              <a:spcBef>
                <a:spcPts val="1600"/>
              </a:spcBef>
              <a:spcAft>
                <a:spcPts val="0"/>
              </a:spcAft>
              <a:buClr>
                <a:schemeClr val="dk1"/>
              </a:buClr>
              <a:buSzPts val="1100"/>
              <a:buFont typeface="Arial"/>
              <a:buNone/>
            </a:pPr>
            <a:r>
              <a:rPr lang="en-US" sz="3000"/>
              <a:t>Companies like Reverb.com, specifically targeted musical products, and launched with the purpose of getting used instruments out of closets and into the hands of other musicians.</a:t>
            </a:r>
            <a:endParaRPr sz="3000"/>
          </a:p>
          <a:p>
            <a:pPr marL="0" lvl="0" indent="0" algn="l" rtl="0">
              <a:spcBef>
                <a:spcPts val="1600"/>
              </a:spcBef>
              <a:spcAft>
                <a:spcPts val="1600"/>
              </a:spcAft>
              <a:buNone/>
            </a:pPr>
            <a:endParaRPr sz="3000"/>
          </a:p>
        </p:txBody>
      </p:sp>
      <p:pic>
        <p:nvPicPr>
          <p:cNvPr id="132" name="Google Shape;132;g2f60d0fa846_0_4"/>
          <p:cNvPicPr preferRelativeResize="0"/>
          <p:nvPr/>
        </p:nvPicPr>
        <p:blipFill>
          <a:blip r:embed="rId3">
            <a:alphaModFix/>
          </a:blip>
          <a:stretch>
            <a:fillRect/>
          </a:stretch>
        </p:blipFill>
        <p:spPr>
          <a:xfrm>
            <a:off x="7292000" y="1180738"/>
            <a:ext cx="4252800" cy="3960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7a0fe51fdc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Barlow"/>
                <a:ea typeface="Barlow"/>
                <a:cs typeface="Barlow"/>
                <a:sym typeface="Barlow"/>
              </a:rPr>
              <a:t>Any Music, Anytime, </a:t>
            </a:r>
            <a:endParaRPr>
              <a:latin typeface="Barlow"/>
              <a:ea typeface="Barlow"/>
              <a:cs typeface="Barlow"/>
              <a:sym typeface="Barlow"/>
            </a:endParaRPr>
          </a:p>
          <a:p>
            <a:pPr marL="0" lvl="0" indent="0" algn="l" rtl="0">
              <a:spcBef>
                <a:spcPts val="0"/>
              </a:spcBef>
              <a:spcAft>
                <a:spcPts val="0"/>
              </a:spcAft>
              <a:buNone/>
            </a:pPr>
            <a:r>
              <a:rPr lang="en-US">
                <a:latin typeface="Barlow"/>
                <a:ea typeface="Barlow"/>
                <a:cs typeface="Barlow"/>
                <a:sym typeface="Barlow"/>
              </a:rPr>
              <a:t>Anywhere	</a:t>
            </a:r>
            <a:endParaRPr>
              <a:latin typeface="Barlow"/>
              <a:ea typeface="Barlow"/>
              <a:cs typeface="Barlow"/>
              <a:sym typeface="Barlow"/>
            </a:endParaRPr>
          </a:p>
        </p:txBody>
      </p:sp>
      <p:sp>
        <p:nvSpPr>
          <p:cNvPr id="138" name="Google Shape;138;g27a0fe51fdc_0_12"/>
          <p:cNvSpPr txBox="1">
            <a:spLocks noGrp="1"/>
          </p:cNvSpPr>
          <p:nvPr>
            <p:ph type="body" idx="1"/>
          </p:nvPr>
        </p:nvSpPr>
        <p:spPr>
          <a:xfrm>
            <a:off x="838200" y="1825625"/>
            <a:ext cx="4177800" cy="348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a:t>In the 1990s, 2000s, and 2010s, there was an explosion of new musical styles and popularization of types of music pioneered in previous decades. </a:t>
            </a:r>
            <a:endParaRPr sz="2600"/>
          </a:p>
          <a:p>
            <a:pPr marL="0" lvl="0" indent="0" algn="l" rtl="0">
              <a:spcBef>
                <a:spcPts val="1600"/>
              </a:spcBef>
              <a:spcAft>
                <a:spcPts val="0"/>
              </a:spcAft>
              <a:buNone/>
            </a:pPr>
            <a:r>
              <a:rPr lang="en-US" sz="2600"/>
              <a:t>Hip hop, dance and electronic music, pop, rock, country, soul and R&amp;B all remained popular. </a:t>
            </a:r>
            <a:endParaRPr sz="2600"/>
          </a:p>
          <a:p>
            <a:pPr marL="0" lvl="0" indent="0" algn="l" rtl="0">
              <a:spcBef>
                <a:spcPts val="1600"/>
              </a:spcBef>
              <a:spcAft>
                <a:spcPts val="1600"/>
              </a:spcAft>
              <a:buNone/>
            </a:pPr>
            <a:endParaRPr sz="2600"/>
          </a:p>
        </p:txBody>
      </p:sp>
      <p:pic>
        <p:nvPicPr>
          <p:cNvPr id="139" name="Google Shape;139;g27a0fe51fdc_0_12"/>
          <p:cNvPicPr preferRelativeResize="0"/>
          <p:nvPr/>
        </p:nvPicPr>
        <p:blipFill>
          <a:blip r:embed="rId3">
            <a:alphaModFix/>
          </a:blip>
          <a:stretch>
            <a:fillRect/>
          </a:stretch>
        </p:blipFill>
        <p:spPr>
          <a:xfrm>
            <a:off x="5223475" y="1286663"/>
            <a:ext cx="6419326" cy="4284674"/>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f60d0fa846_0_1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Internet collaboration</a:t>
            </a:r>
            <a:endParaRPr/>
          </a:p>
        </p:txBody>
      </p:sp>
      <p:sp>
        <p:nvSpPr>
          <p:cNvPr id="145" name="Google Shape;145;g2f60d0fa846_0_15"/>
          <p:cNvSpPr txBox="1">
            <a:spLocks noGrp="1"/>
          </p:cNvSpPr>
          <p:nvPr>
            <p:ph type="body" idx="1"/>
          </p:nvPr>
        </p:nvSpPr>
        <p:spPr>
          <a:xfrm>
            <a:off x="838200" y="1690825"/>
            <a:ext cx="46308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a:t>While much of this explosion in creativity and diversity began before the adoption of the internet, the ability for musicians to hear almost any song from almost any genre and to collaborate with nearly anyone else across the globe by using home studio equipment, led to the emergence of entirely new kinds of music.</a:t>
            </a:r>
            <a:endParaRPr/>
          </a:p>
          <a:p>
            <a:pPr marL="0" lvl="0" indent="0" algn="l" rtl="0">
              <a:spcBef>
                <a:spcPts val="1600"/>
              </a:spcBef>
              <a:spcAft>
                <a:spcPts val="1600"/>
              </a:spcAft>
              <a:buNone/>
            </a:pPr>
            <a:endParaRPr/>
          </a:p>
        </p:txBody>
      </p:sp>
      <p:pic>
        <p:nvPicPr>
          <p:cNvPr id="146" name="Google Shape;146;g2f60d0fa846_0_15"/>
          <p:cNvPicPr preferRelativeResize="0"/>
          <p:nvPr/>
        </p:nvPicPr>
        <p:blipFill>
          <a:blip r:embed="rId3">
            <a:alphaModFix/>
          </a:blip>
          <a:stretch>
            <a:fillRect/>
          </a:stretch>
        </p:blipFill>
        <p:spPr>
          <a:xfrm>
            <a:off x="5722575" y="1506600"/>
            <a:ext cx="5767199" cy="384480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7a0fe51fdc_0_17"/>
          <p:cNvSpPr txBox="1">
            <a:spLocks noGrp="1"/>
          </p:cNvSpPr>
          <p:nvPr>
            <p:ph type="title"/>
          </p:nvPr>
        </p:nvSpPr>
        <p:spPr>
          <a:xfrm>
            <a:off x="751775"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Barlow"/>
                <a:ea typeface="Barlow"/>
                <a:cs typeface="Barlow"/>
                <a:sym typeface="Barlow"/>
              </a:rPr>
              <a:t>Music in a Studio	</a:t>
            </a:r>
            <a:endParaRPr>
              <a:latin typeface="Barlow"/>
              <a:ea typeface="Barlow"/>
              <a:cs typeface="Barlow"/>
              <a:sym typeface="Barlow"/>
            </a:endParaRPr>
          </a:p>
        </p:txBody>
      </p:sp>
      <p:sp>
        <p:nvSpPr>
          <p:cNvPr id="152" name="Google Shape;152;g27a0fe51fdc_0_17"/>
          <p:cNvSpPr txBox="1">
            <a:spLocks noGrp="1"/>
          </p:cNvSpPr>
          <p:nvPr>
            <p:ph type="body" idx="1"/>
          </p:nvPr>
        </p:nvSpPr>
        <p:spPr>
          <a:xfrm>
            <a:off x="751775" y="1487075"/>
            <a:ext cx="4653600" cy="2212800"/>
          </a:xfrm>
          <a:prstGeom prst="rect">
            <a:avLst/>
          </a:prstGeom>
        </p:spPr>
        <p:txBody>
          <a:bodyPr spcFirstLastPara="1" wrap="square" lIns="91425" tIns="45700" rIns="91425" bIns="45700" anchor="t" anchorCtr="0">
            <a:noAutofit/>
          </a:bodyPr>
          <a:lstStyle/>
          <a:p>
            <a:pPr marL="0" lvl="0" indent="0" algn="l" rtl="0">
              <a:spcBef>
                <a:spcPts val="1000"/>
              </a:spcBef>
              <a:spcAft>
                <a:spcPts val="1600"/>
              </a:spcAft>
              <a:buNone/>
            </a:pPr>
            <a:r>
              <a:rPr lang="en-US"/>
              <a:t>Along with this diversification of musical styles, there became a need for more - and more flexible - recording studios. This drove an explosion of the “pro audio” market, which included mixers, microphones, recording devices, speakers, acoustic treatment, and live sound equipment. Studios could be professional operations of all sizes or could be home-based setups.</a:t>
            </a:r>
            <a:endParaRPr/>
          </a:p>
        </p:txBody>
      </p:sp>
      <p:pic>
        <p:nvPicPr>
          <p:cNvPr id="153" name="Google Shape;153;g27a0fe51fdc_0_17"/>
          <p:cNvPicPr preferRelativeResize="0"/>
          <p:nvPr/>
        </p:nvPicPr>
        <p:blipFill>
          <a:blip r:embed="rId3">
            <a:alphaModFix/>
          </a:blip>
          <a:stretch>
            <a:fillRect/>
          </a:stretch>
        </p:blipFill>
        <p:spPr>
          <a:xfrm>
            <a:off x="5591200" y="1416375"/>
            <a:ext cx="6030649" cy="402525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7a0fe51fdc_0_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Barlow"/>
                <a:ea typeface="Barlow"/>
                <a:cs typeface="Barlow"/>
                <a:sym typeface="Barlow"/>
              </a:rPr>
              <a:t>What exactly is a home studio?</a:t>
            </a:r>
            <a:endParaRPr>
              <a:latin typeface="Barlow"/>
              <a:ea typeface="Barlow"/>
              <a:cs typeface="Barlow"/>
              <a:sym typeface="Barlow"/>
            </a:endParaRPr>
          </a:p>
        </p:txBody>
      </p:sp>
      <p:sp>
        <p:nvSpPr>
          <p:cNvPr id="159" name="Google Shape;159;g27a0fe51fdc_0_22"/>
          <p:cNvSpPr txBox="1">
            <a:spLocks noGrp="1"/>
          </p:cNvSpPr>
          <p:nvPr>
            <p:ph type="body" idx="1"/>
          </p:nvPr>
        </p:nvSpPr>
        <p:spPr>
          <a:xfrm>
            <a:off x="8044400" y="1825625"/>
            <a:ext cx="3588300" cy="33975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None/>
            </a:pPr>
            <a:r>
              <a:rPr lang="en-US" sz="3000"/>
              <a:t>A laptop and pair of speakers in the corner of your bedroom is considered a home studio. However, they can be far more elaborate.</a:t>
            </a:r>
            <a:endParaRPr sz="3000"/>
          </a:p>
        </p:txBody>
      </p:sp>
      <p:pic>
        <p:nvPicPr>
          <p:cNvPr id="160" name="Google Shape;160;g27a0fe51fdc_0_22"/>
          <p:cNvPicPr preferRelativeResize="0"/>
          <p:nvPr/>
        </p:nvPicPr>
        <p:blipFill>
          <a:blip r:embed="rId3">
            <a:alphaModFix/>
          </a:blip>
          <a:stretch>
            <a:fillRect/>
          </a:stretch>
        </p:blipFill>
        <p:spPr>
          <a:xfrm>
            <a:off x="838200" y="1492450"/>
            <a:ext cx="6474101" cy="4316076"/>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7a0fe51fdc_0_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Barlow"/>
                <a:ea typeface="Barlow"/>
                <a:cs typeface="Barlow"/>
                <a:sym typeface="Barlow"/>
              </a:rPr>
              <a:t>DAW	</a:t>
            </a:r>
            <a:endParaRPr>
              <a:latin typeface="Barlow"/>
              <a:ea typeface="Barlow"/>
              <a:cs typeface="Barlow"/>
              <a:sym typeface="Barlow"/>
            </a:endParaRPr>
          </a:p>
        </p:txBody>
      </p:sp>
      <p:sp>
        <p:nvSpPr>
          <p:cNvPr id="166" name="Google Shape;166;g27a0fe51fdc_0_27"/>
          <p:cNvSpPr txBox="1">
            <a:spLocks noGrp="1"/>
          </p:cNvSpPr>
          <p:nvPr>
            <p:ph type="body" idx="1"/>
          </p:nvPr>
        </p:nvSpPr>
        <p:spPr>
          <a:xfrm>
            <a:off x="838200" y="1690825"/>
            <a:ext cx="3401100" cy="4152900"/>
          </a:xfrm>
          <a:prstGeom prst="rect">
            <a:avLst/>
          </a:prstGeom>
        </p:spPr>
        <p:txBody>
          <a:bodyPr spcFirstLastPara="1" wrap="square" lIns="91425" tIns="45700" rIns="91425" bIns="45700" anchor="t" anchorCtr="0">
            <a:noAutofit/>
          </a:bodyPr>
          <a:lstStyle/>
          <a:p>
            <a:pPr marL="0" lvl="0" indent="0" algn="l" rtl="0">
              <a:spcBef>
                <a:spcPts val="1000"/>
              </a:spcBef>
              <a:spcAft>
                <a:spcPts val="1600"/>
              </a:spcAft>
              <a:buNone/>
            </a:pPr>
            <a:r>
              <a:rPr lang="en-US" sz="3000"/>
              <a:t>DAW stands for Digital Audio Workstation, which is used to create, record and edit audio (or sounds) that we can develop into music.</a:t>
            </a:r>
            <a:endParaRPr sz="3000"/>
          </a:p>
        </p:txBody>
      </p:sp>
      <p:pic>
        <p:nvPicPr>
          <p:cNvPr id="167" name="Google Shape;167;g27a0fe51fdc_0_27"/>
          <p:cNvPicPr preferRelativeResize="0"/>
          <p:nvPr/>
        </p:nvPicPr>
        <p:blipFill>
          <a:blip r:embed="rId3">
            <a:alphaModFix/>
          </a:blip>
          <a:stretch>
            <a:fillRect/>
          </a:stretch>
        </p:blipFill>
        <p:spPr>
          <a:xfrm>
            <a:off x="4478525" y="1221100"/>
            <a:ext cx="7141499" cy="4018074"/>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7a0fe51fdc_0_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latin typeface="Barlow"/>
                <a:ea typeface="Barlow"/>
                <a:cs typeface="Barlow"/>
                <a:sym typeface="Barlow"/>
              </a:rPr>
              <a:t>Microphone	</a:t>
            </a:r>
            <a:endParaRPr sz="4000">
              <a:latin typeface="Barlow"/>
              <a:ea typeface="Barlow"/>
              <a:cs typeface="Barlow"/>
              <a:sym typeface="Barlow"/>
            </a:endParaRPr>
          </a:p>
        </p:txBody>
      </p:sp>
      <p:sp>
        <p:nvSpPr>
          <p:cNvPr id="173" name="Google Shape;173;g27a0fe51fdc_0_32"/>
          <p:cNvSpPr txBox="1">
            <a:spLocks noGrp="1"/>
          </p:cNvSpPr>
          <p:nvPr>
            <p:ph type="body" idx="1"/>
          </p:nvPr>
        </p:nvSpPr>
        <p:spPr>
          <a:xfrm>
            <a:off x="7581400" y="1825625"/>
            <a:ext cx="3975000" cy="3585600"/>
          </a:xfrm>
          <a:prstGeom prst="rect">
            <a:avLst/>
          </a:prstGeom>
        </p:spPr>
        <p:txBody>
          <a:bodyPr spcFirstLastPara="1" wrap="square" lIns="91425" tIns="45700" rIns="91425" bIns="45700" anchor="t" anchorCtr="0">
            <a:noAutofit/>
          </a:bodyPr>
          <a:lstStyle/>
          <a:p>
            <a:pPr marL="0" lvl="0" indent="0" algn="l" rtl="0">
              <a:spcBef>
                <a:spcPts val="1000"/>
              </a:spcBef>
              <a:spcAft>
                <a:spcPts val="1600"/>
              </a:spcAft>
              <a:buNone/>
            </a:pPr>
            <a:r>
              <a:rPr lang="en-US" sz="3000"/>
              <a:t>A microphone is an amplifying device used to take our audible sound and digitize it inside of a DAW for recording purposes.</a:t>
            </a:r>
            <a:endParaRPr sz="3000"/>
          </a:p>
        </p:txBody>
      </p:sp>
      <p:pic>
        <p:nvPicPr>
          <p:cNvPr id="174" name="Google Shape;174;g27a0fe51fdc_0_32"/>
          <p:cNvPicPr preferRelativeResize="0"/>
          <p:nvPr/>
        </p:nvPicPr>
        <p:blipFill>
          <a:blip r:embed="rId3">
            <a:alphaModFix/>
          </a:blip>
          <a:stretch>
            <a:fillRect/>
          </a:stretch>
        </p:blipFill>
        <p:spPr>
          <a:xfrm>
            <a:off x="210250" y="1206963"/>
            <a:ext cx="7074051" cy="48229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7a0fe51fdc_0_37"/>
          <p:cNvSpPr txBox="1">
            <a:spLocks noGrp="1"/>
          </p:cNvSpPr>
          <p:nvPr>
            <p:ph type="title"/>
          </p:nvPr>
        </p:nvSpPr>
        <p:spPr>
          <a:xfrm>
            <a:off x="838200" y="6908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latin typeface="Barlow"/>
                <a:ea typeface="Barlow"/>
                <a:cs typeface="Barlow"/>
                <a:sym typeface="Barlow"/>
              </a:rPr>
              <a:t>Music Editing</a:t>
            </a:r>
            <a:endParaRPr sz="4000">
              <a:latin typeface="Barlow"/>
              <a:ea typeface="Barlow"/>
              <a:cs typeface="Barlow"/>
              <a:sym typeface="Barlow"/>
            </a:endParaRPr>
          </a:p>
          <a:p>
            <a:pPr marL="0" lvl="0" indent="0" algn="l" rtl="0">
              <a:spcBef>
                <a:spcPts val="0"/>
              </a:spcBef>
              <a:spcAft>
                <a:spcPts val="0"/>
              </a:spcAft>
              <a:buNone/>
            </a:pPr>
            <a:endParaRPr/>
          </a:p>
        </p:txBody>
      </p:sp>
      <p:sp>
        <p:nvSpPr>
          <p:cNvPr id="180" name="Google Shape;180;g27a0fe51fdc_0_37"/>
          <p:cNvSpPr txBox="1">
            <a:spLocks noGrp="1"/>
          </p:cNvSpPr>
          <p:nvPr>
            <p:ph type="body" idx="1"/>
          </p:nvPr>
        </p:nvSpPr>
        <p:spPr>
          <a:xfrm>
            <a:off x="838200" y="2157975"/>
            <a:ext cx="4356000" cy="33771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Clr>
                <a:schemeClr val="dk1"/>
              </a:buClr>
              <a:buSzPts val="1100"/>
              <a:buFont typeface="Arial"/>
              <a:buNone/>
            </a:pPr>
            <a:r>
              <a:rPr lang="en-US" sz="3000"/>
              <a:t>Have you ever listened to a song and wanted to add your own sounds, or change what you were hearing?</a:t>
            </a:r>
            <a:endParaRPr sz="3000"/>
          </a:p>
        </p:txBody>
      </p:sp>
      <p:pic>
        <p:nvPicPr>
          <p:cNvPr id="181" name="Google Shape;181;g27a0fe51fdc_0_37"/>
          <p:cNvPicPr preferRelativeResize="0"/>
          <p:nvPr/>
        </p:nvPicPr>
        <p:blipFill>
          <a:blip r:embed="rId3">
            <a:alphaModFix/>
          </a:blip>
          <a:stretch>
            <a:fillRect/>
          </a:stretch>
        </p:blipFill>
        <p:spPr>
          <a:xfrm>
            <a:off x="5563550" y="1162400"/>
            <a:ext cx="5664962" cy="36912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7a0fe51fdc_0_4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fontScale="90000"/>
          </a:bodyPr>
          <a:lstStyle/>
          <a:p>
            <a:pPr marL="0" lvl="0" indent="0" algn="ctr" rtl="0">
              <a:spcBef>
                <a:spcPts val="0"/>
              </a:spcBef>
              <a:spcAft>
                <a:spcPts val="0"/>
              </a:spcAft>
              <a:buClr>
                <a:schemeClr val="dk1"/>
              </a:buClr>
              <a:buSzPts val="990"/>
              <a:buFont typeface="Arial"/>
              <a:buNone/>
            </a:pPr>
            <a:r>
              <a:rPr lang="en-US" sz="4477">
                <a:solidFill>
                  <a:schemeClr val="accent1"/>
                </a:solidFill>
              </a:rPr>
              <a:t>Let’s find some samples we can edit.</a:t>
            </a:r>
            <a:endParaRPr sz="4477">
              <a:solidFill>
                <a:schemeClr val="accent1"/>
              </a:solidFill>
            </a:endParaRPr>
          </a:p>
          <a:p>
            <a:pPr marL="0" lvl="0" indent="0" algn="ctr" rtl="0">
              <a:spcBef>
                <a:spcPts val="0"/>
              </a:spcBef>
              <a:spcAft>
                <a:spcPts val="0"/>
              </a:spcAft>
              <a:buNone/>
            </a:pPr>
            <a:endParaRPr sz="37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7a0fe51fdc_0_4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Barlow"/>
                <a:ea typeface="Barlow"/>
                <a:cs typeface="Barlow"/>
                <a:sym typeface="Barlow"/>
              </a:rPr>
              <a:t>Music Engineers	</a:t>
            </a:r>
            <a:endParaRPr>
              <a:latin typeface="Barlow"/>
              <a:ea typeface="Barlow"/>
              <a:cs typeface="Barlow"/>
              <a:sym typeface="Barlow"/>
            </a:endParaRPr>
          </a:p>
        </p:txBody>
      </p:sp>
      <p:sp>
        <p:nvSpPr>
          <p:cNvPr id="192" name="Google Shape;192;g27a0fe51fdc_0_4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That’s you!</a:t>
            </a:r>
            <a:endParaRPr/>
          </a:p>
          <a:p>
            <a:pPr marL="0" lvl="0" indent="0" algn="l" rtl="0">
              <a:spcBef>
                <a:spcPts val="1600"/>
              </a:spcBef>
              <a:spcAft>
                <a:spcPts val="0"/>
              </a:spcAft>
              <a:buNone/>
            </a:pPr>
            <a:endParaRPr/>
          </a:p>
          <a:p>
            <a:pPr marL="0" lvl="0" indent="0" algn="l" rtl="0">
              <a:spcBef>
                <a:spcPts val="1600"/>
              </a:spcBef>
              <a:spcAft>
                <a:spcPts val="0"/>
              </a:spcAft>
              <a:buNone/>
            </a:pPr>
            <a:r>
              <a:rPr lang="en-US"/>
              <a:t>Record a 16-24 measure song using a live loop combination of your choice, with your own original lyrics.</a:t>
            </a:r>
            <a:endParaRPr/>
          </a:p>
          <a:p>
            <a:pPr marL="0" lvl="0" indent="0" algn="l" rtl="0">
              <a:spcBef>
                <a:spcPts val="1600"/>
              </a:spcBef>
              <a:spcAft>
                <a:spcPts val="0"/>
              </a:spcAft>
              <a:buNone/>
            </a:pPr>
            <a:endParaRPr/>
          </a:p>
          <a:p>
            <a:pPr marL="0" lvl="0" indent="0" algn="l" rtl="0">
              <a:spcBef>
                <a:spcPts val="1600"/>
              </a:spcBef>
              <a:spcAft>
                <a:spcPts val="1600"/>
              </a:spcAft>
              <a:buNone/>
            </a:pPr>
            <a:r>
              <a:rPr lang="en-US"/>
              <a:t>Use your worksheet to write your lyrics, and then record them over your loop combination.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2fdd32fbcc4_0_0"/>
          <p:cNvSpPr txBox="1">
            <a:spLocks noGrp="1"/>
          </p:cNvSpPr>
          <p:nvPr>
            <p:ph type="ctrTitle"/>
          </p:nvPr>
        </p:nvSpPr>
        <p:spPr>
          <a:xfrm>
            <a:off x="415600" y="992767"/>
            <a:ext cx="11360700" cy="2361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My Home Studio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7"/>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Play"/>
              <a:buNone/>
            </a:pPr>
            <a:r>
              <a:rPr lang="en-US">
                <a:solidFill>
                  <a:schemeClr val="accent1"/>
                </a:solidFill>
              </a:rPr>
              <a:t>Music Creation Workshop</a:t>
            </a:r>
            <a:endParaRPr sz="5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Play"/>
              <a:buNone/>
            </a:pPr>
            <a:r>
              <a:rPr lang="en-US"/>
              <a:t>Share Your Creation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f242753f7e_0_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30386"/>
              <a:buFont typeface="Arial"/>
              <a:buNone/>
            </a:pPr>
            <a:r>
              <a:rPr lang="en-US" sz="3620">
                <a:solidFill>
                  <a:schemeClr val="accent1"/>
                </a:solidFill>
              </a:rPr>
              <a:t>Consider a Career in Music!</a:t>
            </a:r>
            <a:endParaRPr sz="4300">
              <a:solidFill>
                <a:schemeClr val="accent1"/>
              </a:solidFill>
              <a:latin typeface="Roboto"/>
              <a:ea typeface="Roboto"/>
              <a:cs typeface="Roboto"/>
              <a:sym typeface="Roboto"/>
            </a:endParaRPr>
          </a:p>
          <a:p>
            <a:pPr marL="0" lvl="0" indent="0" algn="l" rtl="0">
              <a:spcBef>
                <a:spcPts val="0"/>
              </a:spcBef>
              <a:spcAft>
                <a:spcPts val="0"/>
              </a:spcAft>
              <a:buNone/>
            </a:pPr>
            <a:endParaRPr/>
          </a:p>
        </p:txBody>
      </p:sp>
      <p:sp>
        <p:nvSpPr>
          <p:cNvPr id="208" name="Google Shape;208;g2f242753f7e_0_0"/>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lnSpcReduction="20000"/>
          </a:bodyPr>
          <a:lstStyle/>
          <a:p>
            <a:pPr marL="0" lvl="0" indent="0" algn="l" rtl="0">
              <a:spcBef>
                <a:spcPts val="0"/>
              </a:spcBef>
              <a:spcAft>
                <a:spcPts val="0"/>
              </a:spcAft>
              <a:buNone/>
            </a:pPr>
            <a:r>
              <a:rPr lang="en-US"/>
              <a:t>What careers are related to the lesson we just completed?</a:t>
            </a:r>
            <a:endParaRPr/>
          </a:p>
          <a:p>
            <a:pPr marL="457200" lvl="0" indent="-400050" algn="l" rtl="0">
              <a:spcBef>
                <a:spcPts val="1600"/>
              </a:spcBef>
              <a:spcAft>
                <a:spcPts val="0"/>
              </a:spcAft>
              <a:buSzPts val="2700"/>
              <a:buChar char="●"/>
            </a:pPr>
            <a:r>
              <a:rPr lang="en-US"/>
              <a:t>Artist</a:t>
            </a:r>
            <a:endParaRPr/>
          </a:p>
          <a:p>
            <a:pPr marL="457200" lvl="0" indent="-400050" algn="l" rtl="0">
              <a:spcBef>
                <a:spcPts val="0"/>
              </a:spcBef>
              <a:spcAft>
                <a:spcPts val="0"/>
              </a:spcAft>
              <a:buSzPts val="2700"/>
              <a:buChar char="●"/>
            </a:pPr>
            <a:r>
              <a:rPr lang="en-US"/>
              <a:t>Composer</a:t>
            </a:r>
            <a:endParaRPr/>
          </a:p>
          <a:p>
            <a:pPr marL="457200" lvl="0" indent="-400050" algn="l" rtl="0">
              <a:spcBef>
                <a:spcPts val="0"/>
              </a:spcBef>
              <a:spcAft>
                <a:spcPts val="0"/>
              </a:spcAft>
              <a:buSzPts val="2700"/>
              <a:buChar char="●"/>
            </a:pPr>
            <a:r>
              <a:rPr lang="en-US"/>
              <a:t>Music Technology Educator</a:t>
            </a:r>
            <a:endParaRPr/>
          </a:p>
          <a:p>
            <a:pPr marL="457200" lvl="0" indent="-400050" algn="l" rtl="0">
              <a:spcBef>
                <a:spcPts val="0"/>
              </a:spcBef>
              <a:spcAft>
                <a:spcPts val="0"/>
              </a:spcAft>
              <a:buSzPts val="2700"/>
              <a:buChar char="●"/>
            </a:pPr>
            <a:r>
              <a:rPr lang="en-US"/>
              <a:t>Music Engineer</a:t>
            </a:r>
            <a:endParaRPr/>
          </a:p>
          <a:p>
            <a:pPr marL="457200" lvl="0" indent="-400050" algn="l" rtl="0">
              <a:spcBef>
                <a:spcPts val="0"/>
              </a:spcBef>
              <a:spcAft>
                <a:spcPts val="0"/>
              </a:spcAft>
              <a:buSzPts val="2700"/>
              <a:buChar char="●"/>
            </a:pPr>
            <a:r>
              <a:rPr lang="en-US"/>
              <a:t>Digital Sound Effects: Movies</a:t>
            </a:r>
            <a:endParaRPr/>
          </a:p>
          <a:p>
            <a:pPr marL="457200" lvl="0" indent="-400050" algn="l" rtl="0">
              <a:spcBef>
                <a:spcPts val="0"/>
              </a:spcBef>
              <a:spcAft>
                <a:spcPts val="0"/>
              </a:spcAft>
              <a:buSzPts val="2700"/>
              <a:buChar char="●"/>
            </a:pPr>
            <a:r>
              <a:rPr lang="en-US"/>
              <a:t>Music Producer</a:t>
            </a:r>
            <a:endParaRPr/>
          </a:p>
          <a:p>
            <a:pPr marL="457200" lvl="0" indent="-400050" algn="l" rtl="0">
              <a:spcBef>
                <a:spcPts val="0"/>
              </a:spcBef>
              <a:spcAft>
                <a:spcPts val="0"/>
              </a:spcAft>
              <a:buSzPts val="2700"/>
              <a:buChar char="●"/>
            </a:pPr>
            <a:r>
              <a:rPr lang="en-US"/>
              <a:t>Songwriter</a:t>
            </a:r>
            <a:endParaRPr/>
          </a:p>
          <a:p>
            <a:pPr marL="457200" lvl="0" indent="-400050" algn="l" rtl="0">
              <a:spcBef>
                <a:spcPts val="0"/>
              </a:spcBef>
              <a:spcAft>
                <a:spcPts val="0"/>
              </a:spcAft>
              <a:buSzPts val="2700"/>
              <a:buChar char="●"/>
            </a:pPr>
            <a:r>
              <a:rPr lang="en-US"/>
              <a:t>Film Composer</a:t>
            </a:r>
            <a:endParaRPr sz="2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302a57f8a45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Barlow"/>
                <a:ea typeface="Barlow"/>
                <a:cs typeface="Barlow"/>
                <a:sym typeface="Barlow"/>
              </a:rPr>
              <a:t>Lesson Objectives</a:t>
            </a:r>
            <a:endParaRPr>
              <a:latin typeface="Barlow"/>
              <a:ea typeface="Barlow"/>
              <a:cs typeface="Barlow"/>
              <a:sym typeface="Barlow"/>
            </a:endParaRPr>
          </a:p>
        </p:txBody>
      </p:sp>
      <p:sp>
        <p:nvSpPr>
          <p:cNvPr id="87" name="Google Shape;87;p2"/>
          <p:cNvSpPr txBox="1">
            <a:spLocks noGrp="1"/>
          </p:cNvSpPr>
          <p:nvPr>
            <p:ph type="body" idx="1"/>
          </p:nvPr>
        </p:nvSpPr>
        <p:spPr>
          <a:xfrm>
            <a:off x="838200" y="1825625"/>
            <a:ext cx="10515600" cy="3973800"/>
          </a:xfrm>
          <a:prstGeom prst="rect">
            <a:avLst/>
          </a:prstGeom>
          <a:noFill/>
          <a:ln>
            <a:noFill/>
          </a:ln>
        </p:spPr>
        <p:txBody>
          <a:bodyPr spcFirstLastPara="1" wrap="square" lIns="91425" tIns="45700" rIns="91425" bIns="45700" anchor="t" anchorCtr="0">
            <a:normAutofit/>
          </a:bodyPr>
          <a:lstStyle/>
          <a:p>
            <a:pPr marL="228600" lvl="0" indent="-228600" algn="l" rtl="0">
              <a:spcBef>
                <a:spcPts val="1000"/>
              </a:spcBef>
              <a:spcAft>
                <a:spcPts val="0"/>
              </a:spcAft>
              <a:buSzPts val="1800"/>
              <a:buChar char="●"/>
            </a:pPr>
            <a:r>
              <a:rPr lang="en-US"/>
              <a:t>Understand the impact the Internet has on Music Development</a:t>
            </a:r>
            <a:endParaRPr/>
          </a:p>
          <a:p>
            <a:pPr marL="228600" lvl="0" indent="-228600" algn="l" rtl="0">
              <a:spcBef>
                <a:spcPts val="1600"/>
              </a:spcBef>
              <a:spcAft>
                <a:spcPts val="0"/>
              </a:spcAft>
              <a:buSzPts val="1800"/>
              <a:buChar char="●"/>
            </a:pPr>
            <a:r>
              <a:rPr lang="en-US"/>
              <a:t>Use a DAW to experience a Home Studio set-up</a:t>
            </a:r>
            <a:endParaRPr/>
          </a:p>
          <a:p>
            <a:pPr marL="228600" lvl="0" indent="-228600" algn="l" rtl="0">
              <a:spcBef>
                <a:spcPts val="1600"/>
              </a:spcBef>
              <a:spcAft>
                <a:spcPts val="0"/>
              </a:spcAft>
              <a:buSzPts val="1800"/>
              <a:buChar char="●"/>
            </a:pPr>
            <a:r>
              <a:rPr lang="en-US"/>
              <a:t>Collaborate and Create a 16-24 bar composition using Live Loops or a Loop Library</a:t>
            </a:r>
            <a:endParaRPr/>
          </a:p>
          <a:p>
            <a:pPr marL="685800" lvl="1" indent="-228600" algn="l" rtl="0">
              <a:spcBef>
                <a:spcPts val="1600"/>
              </a:spcBef>
              <a:spcAft>
                <a:spcPts val="0"/>
              </a:spcAft>
              <a:buSzPts val="1800"/>
              <a:buChar char="○"/>
            </a:pPr>
            <a:r>
              <a:rPr lang="en-US"/>
              <a:t>Access Live Loops or Loops</a:t>
            </a:r>
            <a:endParaRPr/>
          </a:p>
          <a:p>
            <a:pPr marL="685800" lvl="1" indent="-228600" algn="l" rtl="0">
              <a:spcBef>
                <a:spcPts val="1600"/>
              </a:spcBef>
              <a:spcAft>
                <a:spcPts val="0"/>
              </a:spcAft>
              <a:buSzPts val="1800"/>
              <a:buChar char="○"/>
            </a:pPr>
            <a:r>
              <a:rPr lang="en-US"/>
              <a:t>Select a genre of preference</a:t>
            </a:r>
            <a:endParaRPr/>
          </a:p>
          <a:p>
            <a:pPr marL="685800" lvl="1" indent="-228600" algn="l" rtl="0">
              <a:spcBef>
                <a:spcPts val="1600"/>
              </a:spcBef>
              <a:spcAft>
                <a:spcPts val="0"/>
              </a:spcAft>
              <a:buSzPts val="1800"/>
              <a:buChar char="○"/>
            </a:pPr>
            <a:r>
              <a:rPr lang="en-US"/>
              <a:t>Sample and Record</a:t>
            </a:r>
            <a:endParaRPr/>
          </a:p>
          <a:p>
            <a:pPr marL="685800" lvl="1" indent="-228600" algn="l" rtl="0">
              <a:spcBef>
                <a:spcPts val="1600"/>
              </a:spcBef>
              <a:spcAft>
                <a:spcPts val="1600"/>
              </a:spcAft>
              <a:buSzPts val="1800"/>
              <a:buChar char="○"/>
            </a:pPr>
            <a:r>
              <a:rPr lang="en-US"/>
              <a:t>Write and Record a lyric (optional)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3"/>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8918"/>
              <a:buFont typeface="Play"/>
              <a:buNone/>
            </a:pPr>
            <a:r>
              <a:rPr lang="en-US">
                <a:latin typeface="Barlow"/>
                <a:ea typeface="Barlow"/>
                <a:cs typeface="Barlow"/>
                <a:sym typeface="Barlow"/>
              </a:rPr>
              <a:t>Today, we are going to learn about how </a:t>
            </a:r>
            <a:endParaRPr>
              <a:latin typeface="Barlow"/>
              <a:ea typeface="Barlow"/>
              <a:cs typeface="Barlow"/>
              <a:sym typeface="Barlow"/>
            </a:endParaRPr>
          </a:p>
          <a:p>
            <a:pPr marL="0" lvl="0" indent="0" algn="ctr" rtl="0">
              <a:spcBef>
                <a:spcPts val="0"/>
              </a:spcBef>
              <a:spcAft>
                <a:spcPts val="0"/>
              </a:spcAft>
              <a:buClr>
                <a:schemeClr val="dk1"/>
              </a:buClr>
              <a:buSzPct val="118918"/>
              <a:buFont typeface="Play"/>
              <a:buNone/>
            </a:pPr>
            <a:r>
              <a:rPr lang="en-US">
                <a:latin typeface="Barlow"/>
                <a:ea typeface="Barlow"/>
                <a:cs typeface="Barlow"/>
                <a:sym typeface="Barlow"/>
              </a:rPr>
              <a:t>technology affects music making.</a:t>
            </a:r>
            <a:endParaRPr>
              <a:latin typeface="Barlow"/>
              <a:ea typeface="Barlow"/>
              <a:cs typeface="Barlow"/>
              <a:sym typeface="Barlow"/>
            </a:endParaRPr>
          </a:p>
        </p:txBody>
      </p:sp>
      <p:sp>
        <p:nvSpPr>
          <p:cNvPr id="93" name="Google Shape;93;p3"/>
          <p:cNvSpPr txBox="1">
            <a:spLocks noGrp="1"/>
          </p:cNvSpPr>
          <p:nvPr>
            <p:ph type="body" idx="1"/>
          </p:nvPr>
        </p:nvSpPr>
        <p:spPr>
          <a:xfrm>
            <a:off x="699700" y="1182700"/>
            <a:ext cx="6061500" cy="4062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500"/>
              <a:buNone/>
            </a:pPr>
            <a:endParaRPr sz="3000"/>
          </a:p>
          <a:p>
            <a:pPr marL="0" lvl="0" indent="0" algn="l" rtl="0">
              <a:spcBef>
                <a:spcPts val="1600"/>
              </a:spcBef>
              <a:spcAft>
                <a:spcPts val="1600"/>
              </a:spcAft>
              <a:buClr>
                <a:schemeClr val="dk1"/>
              </a:buClr>
              <a:buSzPts val="2500"/>
              <a:buNone/>
            </a:pPr>
            <a:r>
              <a:rPr lang="en-US" sz="3000"/>
              <a:t>The development of the internet revolutionized our ability to connect and collaborate with others. This, paired with an explosion of digital music technology, changed the nature </a:t>
            </a:r>
            <a:br>
              <a:rPr lang="en-US" sz="3000"/>
            </a:br>
            <a:r>
              <a:rPr lang="en-US" sz="3000"/>
              <a:t>of music production. </a:t>
            </a:r>
            <a:endParaRPr sz="3000"/>
          </a:p>
        </p:txBody>
      </p:sp>
      <p:pic>
        <p:nvPicPr>
          <p:cNvPr id="94" name="Google Shape;94;p3"/>
          <p:cNvPicPr preferRelativeResize="0"/>
          <p:nvPr/>
        </p:nvPicPr>
        <p:blipFill>
          <a:blip r:embed="rId3">
            <a:alphaModFix/>
          </a:blip>
          <a:stretch>
            <a:fillRect/>
          </a:stretch>
        </p:blipFill>
        <p:spPr>
          <a:xfrm>
            <a:off x="6352200" y="1952674"/>
            <a:ext cx="5477374" cy="329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664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600">
                <a:latin typeface="Barlow"/>
                <a:ea typeface="Barlow"/>
                <a:cs typeface="Barlow"/>
                <a:sym typeface="Barlow"/>
              </a:rPr>
              <a:t>First, let's watch:</a:t>
            </a:r>
            <a:r>
              <a:rPr lang="en-US">
                <a:latin typeface="Barlow"/>
                <a:ea typeface="Barlow"/>
                <a:cs typeface="Barlow"/>
                <a:sym typeface="Barlow"/>
              </a:rPr>
              <a:t> </a:t>
            </a:r>
            <a:endParaRPr>
              <a:latin typeface="Barlow"/>
              <a:ea typeface="Barlow"/>
              <a:cs typeface="Barlow"/>
              <a:sym typeface="Barlow"/>
            </a:endParaRPr>
          </a:p>
        </p:txBody>
      </p:sp>
      <p:grpSp>
        <p:nvGrpSpPr>
          <p:cNvPr id="100" name="Google Shape;100;p4"/>
          <p:cNvGrpSpPr/>
          <p:nvPr/>
        </p:nvGrpSpPr>
        <p:grpSpPr>
          <a:xfrm>
            <a:off x="2380750" y="1471500"/>
            <a:ext cx="7474400" cy="4204350"/>
            <a:chOff x="2380750" y="1471500"/>
            <a:chExt cx="7474400" cy="4204350"/>
          </a:xfrm>
        </p:grpSpPr>
        <p:pic>
          <p:nvPicPr>
            <p:cNvPr id="101" name="Google Shape;101;p4" title="E10_Image_InspirationalMusicVideoWith17MusiciansFromBostonToItalyThumbnail.jpg">
              <a:hlinkClick r:id="" action="ppaction://hlinkshowjump?jump=nextslide"/>
            </p:cNvPr>
            <p:cNvPicPr preferRelativeResize="0"/>
            <p:nvPr/>
          </p:nvPicPr>
          <p:blipFill>
            <a:blip r:embed="rId3">
              <a:alphaModFix/>
            </a:blip>
            <a:stretch>
              <a:fillRect/>
            </a:stretch>
          </p:blipFill>
          <p:spPr>
            <a:xfrm>
              <a:off x="2380750" y="1471500"/>
              <a:ext cx="7474400" cy="4204350"/>
            </a:xfrm>
            <a:prstGeom prst="rect">
              <a:avLst/>
            </a:prstGeom>
            <a:solidFill>
              <a:srgbClr val="01486B"/>
            </a:solidFill>
            <a:ln w="76200" cap="flat" cmpd="sng">
              <a:solidFill>
                <a:schemeClr val="accent6"/>
              </a:solidFill>
              <a:prstDash val="solid"/>
              <a:round/>
              <a:headEnd type="none" w="sm" len="sm"/>
              <a:tailEnd type="none" w="sm" len="sm"/>
            </a:ln>
          </p:spPr>
        </p:pic>
        <p:sp>
          <p:nvSpPr>
            <p:cNvPr id="102" name="Google Shape;102;p4">
              <a:hlinkClick r:id="" action="ppaction://hlinkshowjump?jump=nextslide"/>
            </p:cNvPr>
            <p:cNvSpPr/>
            <p:nvPr/>
          </p:nvSpPr>
          <p:spPr>
            <a:xfrm rot="5400000">
              <a:off x="5974687" y="3452572"/>
              <a:ext cx="286504" cy="242221"/>
            </a:xfrm>
            <a:prstGeom prst="flowChartExtract">
              <a:avLst/>
            </a:prstGeom>
            <a:solidFill>
              <a:srgbClr val="01486B"/>
            </a:solidFill>
            <a:ln w="28575" cap="flat" cmpd="sng">
              <a:solidFill>
                <a:srgbClr val="47C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Medium"/>
                <a:ea typeface="Barlow Medium"/>
                <a:cs typeface="Barlow Medium"/>
                <a:sym typeface="Barlow Medium"/>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2" name="E10_Video_InspirationalMusicVideoWith17MusiciansFromBostonToItaly.mp4">
            <a:hlinkClick r:id="" action="ppaction://media"/>
            <a:extLst>
              <a:ext uri="{FF2B5EF4-FFF2-40B4-BE49-F238E27FC236}">
                <a16:creationId xmlns:a16="http://schemas.microsoft.com/office/drawing/2014/main" id="{6127780C-6FEF-09EF-8E03-74570CC721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Play"/>
              <a:buNone/>
            </a:pPr>
            <a:r>
              <a:rPr lang="en-US"/>
              <a:t>Now, let’s</a:t>
            </a:r>
            <a:r>
              <a:rPr lang="en-US">
                <a:latin typeface="Barlow"/>
                <a:ea typeface="Barlow"/>
                <a:cs typeface="Barlow"/>
                <a:sym typeface="Barlow"/>
              </a:rPr>
              <a:t> reflect:</a:t>
            </a:r>
            <a:endParaRPr>
              <a:latin typeface="Barlow"/>
              <a:ea typeface="Barlow"/>
              <a:cs typeface="Barlow"/>
              <a:sym typeface="Barlow"/>
            </a:endParaRPr>
          </a:p>
        </p:txBody>
      </p:sp>
      <p:sp>
        <p:nvSpPr>
          <p:cNvPr id="113" name="Google Shape;113;p5"/>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457200" lvl="0" indent="-400050" algn="l" rtl="0">
              <a:spcBef>
                <a:spcPts val="0"/>
              </a:spcBef>
              <a:spcAft>
                <a:spcPts val="0"/>
              </a:spcAft>
              <a:buSzPts val="2700"/>
              <a:buChar char="●"/>
            </a:pPr>
            <a:r>
              <a:rPr lang="en-US"/>
              <a:t>What stood out to you about this performance?</a:t>
            </a:r>
            <a:br>
              <a:rPr lang="en-US"/>
            </a:br>
            <a:endParaRPr/>
          </a:p>
          <a:p>
            <a:pPr marL="457200" lvl="0" indent="-400050" algn="l" rtl="0">
              <a:spcBef>
                <a:spcPts val="0"/>
              </a:spcBef>
              <a:spcAft>
                <a:spcPts val="0"/>
              </a:spcAft>
              <a:buSzPts val="2700"/>
              <a:buChar char="●"/>
            </a:pPr>
            <a:r>
              <a:rPr lang="en-US"/>
              <a:t>What did you find different about this performance from other music performances you have experienced? </a:t>
            </a:r>
            <a:br>
              <a:rPr lang="en-US"/>
            </a:br>
            <a:endParaRPr/>
          </a:p>
          <a:p>
            <a:pPr marL="457200" lvl="0" indent="-400050" algn="l" rtl="0">
              <a:spcBef>
                <a:spcPts val="0"/>
              </a:spcBef>
              <a:spcAft>
                <a:spcPts val="0"/>
              </a:spcAft>
              <a:buSzPts val="2700"/>
              <a:buChar char="●"/>
            </a:pPr>
            <a:r>
              <a:rPr lang="en-US"/>
              <a:t>How do you think this was made? </a:t>
            </a:r>
            <a:br>
              <a:rPr lang="en-US"/>
            </a:br>
            <a:endParaRPr/>
          </a:p>
          <a:p>
            <a:pPr marL="457200" lvl="0" indent="-400050" algn="l" rtl="0">
              <a:spcBef>
                <a:spcPts val="0"/>
              </a:spcBef>
              <a:spcAft>
                <a:spcPts val="0"/>
              </a:spcAft>
              <a:buSzPts val="2700"/>
              <a:buChar char="●"/>
            </a:pPr>
            <a:r>
              <a:rPr lang="en-US"/>
              <a:t>What else did you find interesting? </a:t>
            </a:r>
            <a:endParaRPr sz="2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sz="3200"/>
              <a:t>What is a home studio? How did it come about? </a:t>
            </a:r>
            <a:endParaRPr sz="3200"/>
          </a:p>
          <a:p>
            <a:pPr marL="0" lvl="0" indent="0" algn="l" rtl="0">
              <a:lnSpc>
                <a:spcPct val="90000"/>
              </a:lnSpc>
              <a:spcBef>
                <a:spcPts val="0"/>
              </a:spcBef>
              <a:spcAft>
                <a:spcPts val="0"/>
              </a:spcAft>
              <a:buClr>
                <a:schemeClr val="dk1"/>
              </a:buClr>
              <a:buSzPct val="100000"/>
              <a:buFont typeface="Play"/>
              <a:buNone/>
            </a:pPr>
            <a:r>
              <a:rPr lang="en-US" sz="3200"/>
              <a:t>What is it like to experience recording in one?</a:t>
            </a:r>
            <a:endParaRPr/>
          </a:p>
        </p:txBody>
      </p:sp>
      <p:sp>
        <p:nvSpPr>
          <p:cNvPr id="119" name="Google Shape;119;p6"/>
          <p:cNvSpPr txBox="1">
            <a:spLocks noGrp="1"/>
          </p:cNvSpPr>
          <p:nvPr>
            <p:ph type="body" idx="1"/>
          </p:nvPr>
        </p:nvSpPr>
        <p:spPr>
          <a:xfrm>
            <a:off x="699700" y="1748733"/>
            <a:ext cx="10574100" cy="406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57575"/>
              </a:buClr>
              <a:buSzPts val="2400"/>
              <a:buNone/>
            </a:pPr>
            <a:r>
              <a:rPr lang="en-US"/>
              <a:t>Let's dig into some history about the distribution and sale of musical products like instruments, recording equipment, etc.</a:t>
            </a:r>
            <a:endParaRPr/>
          </a:p>
          <a:p>
            <a:pPr marL="0" lvl="0" indent="0" algn="l" rtl="0">
              <a:lnSpc>
                <a:spcPct val="90000"/>
              </a:lnSpc>
              <a:spcBef>
                <a:spcPts val="1600"/>
              </a:spcBef>
              <a:spcAft>
                <a:spcPts val="0"/>
              </a:spcAft>
              <a:buClr>
                <a:srgbClr val="757575"/>
              </a:buClr>
              <a:buSzPts val="2400"/>
              <a:buNone/>
            </a:pPr>
            <a:endParaRPr/>
          </a:p>
          <a:p>
            <a:pPr marL="0" lvl="0" indent="0" algn="l" rtl="0">
              <a:lnSpc>
                <a:spcPct val="90000"/>
              </a:lnSpc>
              <a:spcBef>
                <a:spcPts val="1600"/>
              </a:spcBef>
              <a:spcAft>
                <a:spcPts val="0"/>
              </a:spcAft>
              <a:buClr>
                <a:srgbClr val="757575"/>
              </a:buClr>
              <a:buSzPts val="2400"/>
              <a:buNone/>
            </a:pPr>
            <a:r>
              <a:rPr lang="en-US"/>
              <a:t>Before the internet (can you imagine that?), musical products were primarily sold in physical stores.</a:t>
            </a:r>
            <a:endParaRPr/>
          </a:p>
          <a:p>
            <a:pPr marL="0" lvl="0" indent="0" algn="l" rtl="0">
              <a:lnSpc>
                <a:spcPct val="90000"/>
              </a:lnSpc>
              <a:spcBef>
                <a:spcPts val="1600"/>
              </a:spcBef>
              <a:spcAft>
                <a:spcPts val="0"/>
              </a:spcAft>
              <a:buClr>
                <a:srgbClr val="757575"/>
              </a:buClr>
              <a:buSzPts val="2400"/>
              <a:buNone/>
            </a:pPr>
            <a:endParaRPr/>
          </a:p>
          <a:p>
            <a:pPr marL="0" lvl="0" indent="0" algn="l" rtl="0">
              <a:lnSpc>
                <a:spcPct val="90000"/>
              </a:lnSpc>
              <a:spcBef>
                <a:spcPts val="1600"/>
              </a:spcBef>
              <a:spcAft>
                <a:spcPts val="1600"/>
              </a:spcAft>
              <a:buClr>
                <a:srgbClr val="757575"/>
              </a:buClr>
              <a:buSzPts val="2400"/>
              <a:buNone/>
            </a:pPr>
            <a:r>
              <a:rPr lang="en-US"/>
              <a:t>Once the internet came about, musical product retailers began to experiment with websites, which at the beginning were mostly informational.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7a0fe51fdc_0_2"/>
          <p:cNvSpPr txBox="1">
            <a:spLocks noGrp="1"/>
          </p:cNvSpPr>
          <p:nvPr>
            <p:ph type="title"/>
          </p:nvPr>
        </p:nvSpPr>
        <p:spPr>
          <a:xfrm>
            <a:off x="838200" y="2889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Barlow"/>
                <a:ea typeface="Barlow"/>
                <a:cs typeface="Barlow"/>
                <a:sym typeface="Barlow"/>
              </a:rPr>
              <a:t>Embracing Online Sales</a:t>
            </a:r>
            <a:endParaRPr>
              <a:latin typeface="Barlow"/>
              <a:ea typeface="Barlow"/>
              <a:cs typeface="Barlow"/>
              <a:sym typeface="Barlow"/>
            </a:endParaRPr>
          </a:p>
        </p:txBody>
      </p:sp>
      <p:sp>
        <p:nvSpPr>
          <p:cNvPr id="125" name="Google Shape;125;g27a0fe51fdc_0_2"/>
          <p:cNvSpPr txBox="1">
            <a:spLocks noGrp="1"/>
          </p:cNvSpPr>
          <p:nvPr>
            <p:ph type="body" idx="1"/>
          </p:nvPr>
        </p:nvSpPr>
        <p:spPr>
          <a:xfrm>
            <a:off x="838188" y="1304700"/>
            <a:ext cx="10803900" cy="2631000"/>
          </a:xfrm>
          <a:prstGeom prst="rect">
            <a:avLst/>
          </a:prstGeom>
        </p:spPr>
        <p:txBody>
          <a:bodyPr spcFirstLastPara="1" wrap="square" lIns="91425" tIns="45700" rIns="91425" bIns="45700" anchor="t" anchorCtr="0">
            <a:noAutofit/>
          </a:bodyPr>
          <a:lstStyle/>
          <a:p>
            <a:pPr marL="0" lvl="0" indent="0" algn="l" rtl="0">
              <a:spcBef>
                <a:spcPts val="1000"/>
              </a:spcBef>
              <a:spcAft>
                <a:spcPts val="1600"/>
              </a:spcAft>
              <a:buNone/>
            </a:pPr>
            <a:r>
              <a:rPr lang="en-US" sz="2600"/>
              <a:t>Some retailers began to sell huge catalogues of products entirely online as they grew the mail-order model - an extensive catalogue of products, supported by trained salespeople and centralized warehouses.</a:t>
            </a:r>
            <a:endParaRPr sz="2600"/>
          </a:p>
        </p:txBody>
      </p:sp>
      <p:pic>
        <p:nvPicPr>
          <p:cNvPr id="126" name="Google Shape;126;g27a0fe51fdc_0_2" title="E10_Image_SweetwaterWarehouse.jpg"/>
          <p:cNvPicPr preferRelativeResize="0"/>
          <p:nvPr/>
        </p:nvPicPr>
        <p:blipFill>
          <a:blip r:embed="rId3">
            <a:alphaModFix/>
          </a:blip>
          <a:stretch>
            <a:fillRect/>
          </a:stretch>
        </p:blipFill>
        <p:spPr>
          <a:xfrm>
            <a:off x="2315158" y="2639223"/>
            <a:ext cx="7849969" cy="3284892"/>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743</Words>
  <Application>Microsoft Macintosh PowerPoint</Application>
  <PresentationFormat>Widescreen</PresentationFormat>
  <Paragraphs>67</Paragraphs>
  <Slides>23</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Play</vt:lpstr>
      <vt:lpstr>Roboto</vt:lpstr>
      <vt:lpstr>Barlow</vt:lpstr>
      <vt:lpstr>Arial</vt:lpstr>
      <vt:lpstr>Barlow Medium</vt:lpstr>
      <vt:lpstr>Build on Music!</vt:lpstr>
      <vt:lpstr>PowerPoint Presentation</vt:lpstr>
      <vt:lpstr>My Home Studio</vt:lpstr>
      <vt:lpstr>Lesson Objectives</vt:lpstr>
      <vt:lpstr>Today, we are going to learn about how  technology affects music making.</vt:lpstr>
      <vt:lpstr>First, let's watch: </vt:lpstr>
      <vt:lpstr>PowerPoint Presentation</vt:lpstr>
      <vt:lpstr>Now, let’s reflect:</vt:lpstr>
      <vt:lpstr>What is a home studio? How did it come about?  What is it like to experience recording in one?</vt:lpstr>
      <vt:lpstr>Embracing Online Sales</vt:lpstr>
      <vt:lpstr>PowerPoint Presentation</vt:lpstr>
      <vt:lpstr>Any Music, Anytime,  Anywhere </vt:lpstr>
      <vt:lpstr>Internet collaboration</vt:lpstr>
      <vt:lpstr>Music in a Studio </vt:lpstr>
      <vt:lpstr>What exactly is a home studio?</vt:lpstr>
      <vt:lpstr>DAW </vt:lpstr>
      <vt:lpstr>Microphone </vt:lpstr>
      <vt:lpstr>Music Editing </vt:lpstr>
      <vt:lpstr>Let’s find some samples we can edit. </vt:lpstr>
      <vt:lpstr>Music Engineers </vt:lpstr>
      <vt:lpstr>Music Creation Workshop</vt:lpstr>
      <vt:lpstr>Share Your Creation </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2024-12-03T22:36:08Z</dcterms:modified>
</cp:coreProperties>
</file>